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327" r:id="rId10"/>
    <p:sldId id="334" r:id="rId11"/>
    <p:sldId id="336" r:id="rId12"/>
    <p:sldId id="337" r:id="rId13"/>
    <p:sldId id="338" r:id="rId14"/>
    <p:sldId id="330" r:id="rId15"/>
    <p:sldId id="331" r:id="rId16"/>
    <p:sldId id="332" r:id="rId17"/>
    <p:sldId id="269" r:id="rId18"/>
    <p:sldId id="333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3" r:id="rId41"/>
    <p:sldId id="294" r:id="rId42"/>
    <p:sldId id="295" r:id="rId43"/>
    <p:sldId id="296" r:id="rId44"/>
    <p:sldId id="297" r:id="rId45"/>
    <p:sldId id="299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86089"/>
  </p:normalViewPr>
  <p:slideViewPr>
    <p:cSldViewPr snapToGrid="0">
      <p:cViewPr varScale="1">
        <p:scale>
          <a:sx n="92" d="100"/>
          <a:sy n="92" d="100"/>
        </p:scale>
        <p:origin x="12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8/21/24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23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24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32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0" name="Google Shape;420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marR="0" lvl="1" indent="-3492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Expose you to some foundational principles and available tools</a:t>
            </a:r>
            <a:endParaRPr/>
          </a:p>
          <a:p>
            <a:pPr marL="742950" marR="0" lvl="1" indent="-3492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Ask questions that build your intuitions about identifying problems where visualization techniques can help</a:t>
            </a:r>
            <a:endParaRPr/>
          </a:p>
          <a:p>
            <a:pPr marL="742950" marR="0" lvl="1" indent="-3492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important: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help you find opportunities to solve real problems in areas YOU care about (and hopefully learn some cool stuff about visualization along the way…)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39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6" name="Google Shape;436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40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" name="Google Shape;456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43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from StackOverflow: http://i.stack.imgur.com/hbO8v.jpg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20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8/21/24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8/21/24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8/21/24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8/21/24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8/21/24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8/21/24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8/21/24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8/21/24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svg"/><Relationship Id="rId7" Type="http://schemas.openxmlformats.org/officeDocument/2006/relationships/image" Target="../media/image14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8.svg"/><Relationship Id="rId5" Type="http://schemas.openxmlformats.org/officeDocument/2006/relationships/image" Target="../media/image24.sv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2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rmationisbeautiful.net/visualizations/global-food-supply-where-does-all-the-worlds-food-g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mosca01.github.io/SDS-CS109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jpe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Communicating with Data – Welcome!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646F1-D10C-A8ED-B6B5-B3FDDD61E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course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144DF28-7D19-2F48-EE99-7845A96CD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Communicating with data </a:t>
            </a:r>
          </a:p>
        </p:txBody>
      </p:sp>
    </p:spTree>
    <p:extLst>
      <p:ext uri="{BB962C8B-B14F-4D97-AF65-F5344CB8AC3E}">
        <p14:creationId xmlns:p14="http://schemas.microsoft.com/office/powerpoint/2010/main" val="3215533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646F1-D10C-A8ED-B6B5-B3FDDD61E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course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144DF28-7D19-2F48-EE99-7845A96CD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Communicating with data </a:t>
            </a:r>
          </a:p>
        </p:txBody>
      </p:sp>
      <p:pic>
        <p:nvPicPr>
          <p:cNvPr id="3" name="Content Placeholder 7" descr="Confused person outline">
            <a:extLst>
              <a:ext uri="{FF2B5EF4-FFF2-40B4-BE49-F238E27FC236}">
                <a16:creationId xmlns:a16="http://schemas.microsoft.com/office/drawing/2014/main" id="{63316F92-F29F-9AC3-89AD-9565322EE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7034" y="1732524"/>
            <a:ext cx="3569834" cy="3569834"/>
          </a:xfrm>
          <a:prstGeom prst="rect">
            <a:avLst/>
          </a:prstGeom>
        </p:spPr>
      </p:pic>
      <p:pic>
        <p:nvPicPr>
          <p:cNvPr id="4" name="Graphic 3" descr="Monitor with solid fill">
            <a:extLst>
              <a:ext uri="{FF2B5EF4-FFF2-40B4-BE49-F238E27FC236}">
                <a16:creationId xmlns:a16="http://schemas.microsoft.com/office/drawing/2014/main" id="{DED74999-F94B-EAF3-5BF0-1AE748B6AA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9925" y="2337815"/>
            <a:ext cx="2964543" cy="296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50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646F1-D10C-A8ED-B6B5-B3FDDD61E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course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144DF28-7D19-2F48-EE99-7845A96CD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Communicating with data </a:t>
            </a:r>
          </a:p>
        </p:txBody>
      </p:sp>
      <p:pic>
        <p:nvPicPr>
          <p:cNvPr id="3" name="Content Placeholder 7" descr="Confused person outline">
            <a:extLst>
              <a:ext uri="{FF2B5EF4-FFF2-40B4-BE49-F238E27FC236}">
                <a16:creationId xmlns:a16="http://schemas.microsoft.com/office/drawing/2014/main" id="{63316F92-F29F-9AC3-89AD-9565322EE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7034" y="1732524"/>
            <a:ext cx="3569834" cy="3569834"/>
          </a:xfrm>
          <a:prstGeom prst="rect">
            <a:avLst/>
          </a:prstGeom>
        </p:spPr>
      </p:pic>
      <p:pic>
        <p:nvPicPr>
          <p:cNvPr id="4" name="Graphic 3" descr="Monitor with solid fill">
            <a:extLst>
              <a:ext uri="{FF2B5EF4-FFF2-40B4-BE49-F238E27FC236}">
                <a16:creationId xmlns:a16="http://schemas.microsoft.com/office/drawing/2014/main" id="{DED74999-F94B-EAF3-5BF0-1AE748B6AA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9925" y="2337815"/>
            <a:ext cx="2964543" cy="296454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8EB029E-541F-524A-BF57-A16DB7617436}"/>
              </a:ext>
            </a:extLst>
          </p:cNvPr>
          <p:cNvSpPr/>
          <p:nvPr/>
        </p:nvSpPr>
        <p:spPr>
          <a:xfrm>
            <a:off x="7847038" y="451891"/>
            <a:ext cx="3453632" cy="134389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are the strengths of each </a:t>
            </a:r>
            <a:r>
              <a:rPr lang="en-US" sz="2400" dirty="0" err="1"/>
              <a:t>wrt</a:t>
            </a:r>
            <a:r>
              <a:rPr lang="en-US" sz="2400" dirty="0"/>
              <a:t> data and communication?</a:t>
            </a:r>
          </a:p>
        </p:txBody>
      </p:sp>
    </p:spTree>
    <p:extLst>
      <p:ext uri="{BB962C8B-B14F-4D97-AF65-F5344CB8AC3E}">
        <p14:creationId xmlns:p14="http://schemas.microsoft.com/office/powerpoint/2010/main" val="2805222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646F1-D10C-A8ED-B6B5-B3FDDD61E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course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144DF28-7D19-2F48-EE99-7845A96CD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Communicating with data </a:t>
            </a:r>
          </a:p>
        </p:txBody>
      </p:sp>
      <p:pic>
        <p:nvPicPr>
          <p:cNvPr id="3" name="Content Placeholder 7" descr="Confused person outline">
            <a:extLst>
              <a:ext uri="{FF2B5EF4-FFF2-40B4-BE49-F238E27FC236}">
                <a16:creationId xmlns:a16="http://schemas.microsoft.com/office/drawing/2014/main" id="{63316F92-F29F-9AC3-89AD-9565322EE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7034" y="1732524"/>
            <a:ext cx="3569834" cy="3569834"/>
          </a:xfrm>
          <a:prstGeom prst="rect">
            <a:avLst/>
          </a:prstGeom>
        </p:spPr>
      </p:pic>
      <p:pic>
        <p:nvPicPr>
          <p:cNvPr id="4" name="Graphic 3" descr="Monitor with solid fill">
            <a:extLst>
              <a:ext uri="{FF2B5EF4-FFF2-40B4-BE49-F238E27FC236}">
                <a16:creationId xmlns:a16="http://schemas.microsoft.com/office/drawing/2014/main" id="{DED74999-F94B-EAF3-5BF0-1AE748B6AA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9925" y="2337815"/>
            <a:ext cx="2964543" cy="296454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8EB029E-541F-524A-BF57-A16DB7617436}"/>
              </a:ext>
            </a:extLst>
          </p:cNvPr>
          <p:cNvSpPr/>
          <p:nvPr/>
        </p:nvSpPr>
        <p:spPr>
          <a:xfrm>
            <a:off x="7847038" y="451891"/>
            <a:ext cx="3453632" cy="134389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are the strengths of each </a:t>
            </a:r>
            <a:r>
              <a:rPr lang="en-US" sz="2400" dirty="0" err="1"/>
              <a:t>wrt</a:t>
            </a:r>
            <a:r>
              <a:rPr lang="en-US" sz="2400" dirty="0"/>
              <a:t> data and communication?</a:t>
            </a:r>
          </a:p>
        </p:txBody>
      </p:sp>
      <p:pic>
        <p:nvPicPr>
          <p:cNvPr id="7" name="Graphic 6" descr="Scatterplot outline">
            <a:extLst>
              <a:ext uri="{FF2B5EF4-FFF2-40B4-BE49-F238E27FC236}">
                <a16:creationId xmlns:a16="http://schemas.microsoft.com/office/drawing/2014/main" id="{027772B3-8522-2C83-3DA1-CD3C64E130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58597" y="3002184"/>
            <a:ext cx="1232032" cy="1232032"/>
          </a:xfrm>
          <a:prstGeom prst="rect">
            <a:avLst/>
          </a:prstGeom>
        </p:spPr>
      </p:pic>
      <p:sp>
        <p:nvSpPr>
          <p:cNvPr id="9" name="Circular Arrow 8">
            <a:extLst>
              <a:ext uri="{FF2B5EF4-FFF2-40B4-BE49-F238E27FC236}">
                <a16:creationId xmlns:a16="http://schemas.microsoft.com/office/drawing/2014/main" id="{7ACDE532-7C0F-1B01-B756-38B0F5FF289C}"/>
              </a:ext>
            </a:extLst>
          </p:cNvPr>
          <p:cNvSpPr/>
          <p:nvPr/>
        </p:nvSpPr>
        <p:spPr>
          <a:xfrm flipH="1">
            <a:off x="6489096" y="1844996"/>
            <a:ext cx="2075543" cy="1741715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ircular Arrow 9">
            <a:extLst>
              <a:ext uri="{FF2B5EF4-FFF2-40B4-BE49-F238E27FC236}">
                <a16:creationId xmlns:a16="http://schemas.microsoft.com/office/drawing/2014/main" id="{1F66A675-C297-F133-4C65-08A83A8883A7}"/>
              </a:ext>
            </a:extLst>
          </p:cNvPr>
          <p:cNvSpPr/>
          <p:nvPr/>
        </p:nvSpPr>
        <p:spPr>
          <a:xfrm rot="10800000" flipH="1">
            <a:off x="6489095" y="3627612"/>
            <a:ext cx="2075543" cy="1741715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Graphic 11" descr="Mouse outline">
            <a:extLst>
              <a:ext uri="{FF2B5EF4-FFF2-40B4-BE49-F238E27FC236}">
                <a16:creationId xmlns:a16="http://schemas.microsoft.com/office/drawing/2014/main" id="{3B97B72B-BAF6-5147-A718-E27A037834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68285" y="2605666"/>
            <a:ext cx="679112" cy="679112"/>
          </a:xfrm>
          <a:prstGeom prst="rect">
            <a:avLst/>
          </a:prstGeom>
        </p:spPr>
      </p:pic>
      <p:pic>
        <p:nvPicPr>
          <p:cNvPr id="14" name="Graphic 13" descr="Keyboard outline">
            <a:extLst>
              <a:ext uri="{FF2B5EF4-FFF2-40B4-BE49-F238E27FC236}">
                <a16:creationId xmlns:a16="http://schemas.microsoft.com/office/drawing/2014/main" id="{2347F72E-EC31-C013-26FE-76B3659633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50641" y="31160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30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>
            <a:spLocks noGrp="1"/>
          </p:cNvSpPr>
          <p:nvPr>
            <p:ph type="title"/>
          </p:nvPr>
        </p:nvSpPr>
        <p:spPr>
          <a:xfrm>
            <a:off x="126296" y="2209799"/>
            <a:ext cx="3143377" cy="1891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What is visualization?</a:t>
            </a:r>
            <a:endParaRPr dirty="0"/>
          </a:p>
        </p:txBody>
      </p:sp>
      <p:pic>
        <p:nvPicPr>
          <p:cNvPr id="189" name="Google Shape;189;p23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12435" y="800100"/>
            <a:ext cx="8553269" cy="52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26290" y="805623"/>
            <a:ext cx="8553269" cy="524675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88;p23">
            <a:extLst>
              <a:ext uri="{FF2B5EF4-FFF2-40B4-BE49-F238E27FC236}">
                <a16:creationId xmlns:a16="http://schemas.microsoft.com/office/drawing/2014/main" id="{E0D0BFF5-B9FA-FA9D-E680-C74A7455A4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296" y="2209799"/>
            <a:ext cx="3143377" cy="1891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What is visualization?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>
            <a:spLocks noGrp="1"/>
          </p:cNvSpPr>
          <p:nvPr>
            <p:ph type="title"/>
          </p:nvPr>
        </p:nvSpPr>
        <p:spPr>
          <a:xfrm>
            <a:off x="124691" y="2247900"/>
            <a:ext cx="2840182" cy="1908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Perhaps a more helpful question:</a:t>
            </a:r>
            <a:endParaRPr dirty="0"/>
          </a:p>
        </p:txBody>
      </p:sp>
      <p:sp>
        <p:nvSpPr>
          <p:cNvPr id="201" name="Google Shape;201;p25"/>
          <p:cNvSpPr txBox="1">
            <a:spLocks noGrp="1"/>
          </p:cNvSpPr>
          <p:nvPr>
            <p:ph idx="1"/>
          </p:nvPr>
        </p:nvSpPr>
        <p:spPr>
          <a:xfrm>
            <a:off x="3491346" y="2646218"/>
            <a:ext cx="8229600" cy="3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3200" dirty="0"/>
              <a:t>What are some ways </a:t>
            </a:r>
            <a:endParaRPr dirty="0"/>
          </a:p>
          <a:p>
            <a:pPr marL="0" indent="0" algn="ctr">
              <a:spcBef>
                <a:spcPts val="640"/>
              </a:spcBef>
              <a:buNone/>
            </a:pPr>
            <a:r>
              <a:rPr lang="en-US" sz="3200" dirty="0"/>
              <a:t>a “visualization” can be </a:t>
            </a:r>
            <a:r>
              <a:rPr lang="en-US" sz="3200" b="1" dirty="0"/>
              <a:t>useful</a:t>
            </a:r>
            <a:r>
              <a:rPr lang="en-US" sz="3200" dirty="0"/>
              <a:t>?</a:t>
            </a:r>
            <a:endParaRPr sz="32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>
            <a:spLocks noGrp="1"/>
          </p:cNvSpPr>
          <p:nvPr>
            <p:ph type="title"/>
          </p:nvPr>
        </p:nvSpPr>
        <p:spPr>
          <a:xfrm>
            <a:off x="193964" y="1989828"/>
            <a:ext cx="2821577" cy="2586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Does it help you spot trends?</a:t>
            </a:r>
            <a:endParaRPr dirty="0"/>
          </a:p>
        </p:txBody>
      </p:sp>
      <p:sp>
        <p:nvSpPr>
          <p:cNvPr id="207" name="Google Shape;207;p26"/>
          <p:cNvSpPr txBox="1">
            <a:spLocks noGrp="1"/>
          </p:cNvSpPr>
          <p:nvPr>
            <p:ph idx="1"/>
          </p:nvPr>
        </p:nvSpPr>
        <p:spPr>
          <a:xfrm>
            <a:off x="3338950" y="921321"/>
            <a:ext cx="5943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indent="-182880">
              <a:spcBef>
                <a:spcPts val="0"/>
              </a:spcBef>
            </a:pPr>
            <a:r>
              <a:rPr lang="en-US"/>
              <a:t>In 1854, cholera broke out in London</a:t>
            </a:r>
            <a:endParaRPr/>
          </a:p>
          <a:p>
            <a:pPr marL="457200" lvl="1" indent="-190500"/>
            <a:r>
              <a:rPr lang="en-US"/>
              <a:t>127 people near Broad St. died within 3 days</a:t>
            </a:r>
            <a:endParaRPr/>
          </a:p>
          <a:p>
            <a:pPr marL="457200" lvl="1" indent="-190500"/>
            <a:r>
              <a:rPr lang="en-US"/>
              <a:t>616 people died within 30 days</a:t>
            </a:r>
            <a:endParaRPr/>
          </a:p>
          <a:p>
            <a:pPr marL="182880" indent="-182880"/>
            <a:r>
              <a:rPr lang="en-US"/>
              <a:t>Initial explanation: </a:t>
            </a:r>
            <a:endParaRPr/>
          </a:p>
          <a:p>
            <a:pPr marL="0" indent="0" algn="ctr">
              <a:buNone/>
            </a:pPr>
            <a:r>
              <a:rPr lang="en-US" i="1"/>
              <a:t>“Miasma in the atmosphere”</a:t>
            </a:r>
            <a:endParaRPr/>
          </a:p>
          <a:p>
            <a:pPr marL="182880" indent="-182880"/>
            <a:r>
              <a:rPr lang="en-US"/>
              <a:t>Dr. John Snow was the first to link the outbreak to </a:t>
            </a:r>
            <a:r>
              <a:rPr lang="en-US" b="1"/>
              <a:t>contaminated water</a:t>
            </a:r>
            <a:endParaRPr/>
          </a:p>
          <a:p>
            <a:pPr marL="182880" indent="-182880"/>
            <a:r>
              <a:rPr lang="en-US"/>
              <a:t>How did he do it?</a:t>
            </a:r>
            <a:endParaRPr/>
          </a:p>
          <a:p>
            <a:pPr marL="457200" lvl="1" indent="-190500"/>
            <a:r>
              <a:rPr lang="en-US"/>
              <a:t>Talked to local residents</a:t>
            </a:r>
            <a:endParaRPr/>
          </a:p>
          <a:p>
            <a:pPr marL="457200" lvl="1" indent="-190500"/>
            <a:r>
              <a:rPr lang="en-US"/>
              <a:t>Identified a water pump as  a likely source</a:t>
            </a:r>
            <a:endParaRPr/>
          </a:p>
          <a:p>
            <a:pPr marL="457200" lvl="1" indent="-190500"/>
            <a:r>
              <a:rPr lang="en-US"/>
              <a:t>Used maps to illustrate his theory</a:t>
            </a:r>
            <a:endParaRPr/>
          </a:p>
          <a:p>
            <a:pPr marL="457200" lvl="1" indent="-190500"/>
            <a:r>
              <a:rPr lang="en-US"/>
              <a:t>Convinced authorities to disable the pump</a:t>
            </a:r>
            <a:endParaRPr/>
          </a:p>
        </p:txBody>
      </p:sp>
      <p:sp>
        <p:nvSpPr>
          <p:cNvPr id="208" name="Google Shape;208;p26"/>
          <p:cNvSpPr/>
          <p:nvPr/>
        </p:nvSpPr>
        <p:spPr>
          <a:xfrm>
            <a:off x="5548750" y="6176144"/>
            <a:ext cx="66294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 defTabSz="914400">
              <a:buClr>
                <a:srgbClr val="000000"/>
              </a:buClr>
            </a:pPr>
            <a:r>
              <a:rPr lang="en-US" sz="11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More info here: http://en.wikipedia.org/wiki/1854_Broad_Street_cholera_outbreak 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09" name="Google Shape;209;p26" descr="Screen Shot 2015-02-18 at 12.43.25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27974" y="1988121"/>
            <a:ext cx="2821577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6" descr="Screen Shot 2015-02-18 at 12.39.04 AM.png"/>
          <p:cNvPicPr preferRelativeResize="0"/>
          <p:nvPr/>
        </p:nvPicPr>
        <p:blipFill rotWithShape="1">
          <a:blip r:embed="rId4">
            <a:alphaModFix/>
          </a:blip>
          <a:srcRect b="11845"/>
          <a:stretch/>
        </p:blipFill>
        <p:spPr>
          <a:xfrm>
            <a:off x="3338950" y="768922"/>
            <a:ext cx="8610600" cy="538078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6"/>
          <p:cNvSpPr/>
          <p:nvPr/>
        </p:nvSpPr>
        <p:spPr>
          <a:xfrm rot="1800000">
            <a:off x="8440247" y="3476390"/>
            <a:ext cx="914400" cy="5334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endParaRPr kern="0">
              <a:solidFill>
                <a:srgbClr val="D2533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27"/>
          <p:cNvGrpSpPr/>
          <p:nvPr/>
        </p:nvGrpSpPr>
        <p:grpSpPr>
          <a:xfrm>
            <a:off x="5424054" y="919017"/>
            <a:ext cx="6172200" cy="3733800"/>
            <a:chOff x="2362200" y="1219200"/>
            <a:chExt cx="6172200" cy="3733800"/>
          </a:xfrm>
        </p:grpSpPr>
        <p:sp>
          <p:nvSpPr>
            <p:cNvPr id="217" name="Google Shape;217;p27"/>
            <p:cNvSpPr/>
            <p:nvPr/>
          </p:nvSpPr>
          <p:spPr>
            <a:xfrm>
              <a:off x="2362200" y="1676400"/>
              <a:ext cx="1219200" cy="685800"/>
            </a:xfrm>
            <a:prstGeom prst="ellipse">
              <a:avLst/>
            </a:prstGeom>
            <a:solidFill>
              <a:srgbClr val="FFFFFF">
                <a:alpha val="4666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endParaRPr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7"/>
            <p:cNvSpPr/>
            <p:nvPr/>
          </p:nvSpPr>
          <p:spPr>
            <a:xfrm>
              <a:off x="7315200" y="4191000"/>
              <a:ext cx="1219200" cy="762000"/>
            </a:xfrm>
            <a:prstGeom prst="ellipse">
              <a:avLst/>
            </a:prstGeom>
            <a:solidFill>
              <a:srgbClr val="FFFFFF">
                <a:alpha val="4666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endParaRPr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7"/>
            <p:cNvSpPr/>
            <p:nvPr/>
          </p:nvSpPr>
          <p:spPr>
            <a:xfrm>
              <a:off x="6248400" y="1219200"/>
              <a:ext cx="1066800" cy="609600"/>
            </a:xfrm>
            <a:prstGeom prst="ellipse">
              <a:avLst/>
            </a:prstGeom>
            <a:solidFill>
              <a:srgbClr val="FFFFFF">
                <a:alpha val="4666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endParaRPr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0" name="Google Shape;220;p27"/>
          <p:cNvSpPr txBox="1">
            <a:spLocks noGrp="1"/>
          </p:cNvSpPr>
          <p:nvPr>
            <p:ph type="title"/>
          </p:nvPr>
        </p:nvSpPr>
        <p:spPr>
          <a:xfrm>
            <a:off x="76200" y="2222500"/>
            <a:ext cx="3124200" cy="26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Does it help you explore?</a:t>
            </a:r>
            <a:endParaRPr dirty="0"/>
          </a:p>
        </p:txBody>
      </p:sp>
      <p:grpSp>
        <p:nvGrpSpPr>
          <p:cNvPr id="221" name="Google Shape;221;p27"/>
          <p:cNvGrpSpPr/>
          <p:nvPr/>
        </p:nvGrpSpPr>
        <p:grpSpPr>
          <a:xfrm>
            <a:off x="4738254" y="766617"/>
            <a:ext cx="5715000" cy="5562600"/>
            <a:chOff x="1676400" y="1168400"/>
            <a:chExt cx="5715000" cy="5562600"/>
          </a:xfrm>
        </p:grpSpPr>
        <p:grpSp>
          <p:nvGrpSpPr>
            <p:cNvPr id="222" name="Google Shape;222;p27"/>
            <p:cNvGrpSpPr/>
            <p:nvPr/>
          </p:nvGrpSpPr>
          <p:grpSpPr>
            <a:xfrm>
              <a:off x="1676400" y="1168400"/>
              <a:ext cx="5715000" cy="5562600"/>
              <a:chOff x="1676400" y="1066800"/>
              <a:chExt cx="5715000" cy="5562600"/>
            </a:xfrm>
          </p:grpSpPr>
          <p:grpSp>
            <p:nvGrpSpPr>
              <p:cNvPr id="223" name="Google Shape;223;p27"/>
              <p:cNvGrpSpPr/>
              <p:nvPr/>
            </p:nvGrpSpPr>
            <p:grpSpPr>
              <a:xfrm>
                <a:off x="1676400" y="1066800"/>
                <a:ext cx="5562600" cy="5562600"/>
                <a:chOff x="1676400" y="1066800"/>
                <a:chExt cx="5562600" cy="5562600"/>
              </a:xfrm>
            </p:grpSpPr>
            <p:sp>
              <p:nvSpPr>
                <p:cNvPr id="224" name="Google Shape;224;p27"/>
                <p:cNvSpPr/>
                <p:nvPr/>
              </p:nvSpPr>
              <p:spPr>
                <a:xfrm>
                  <a:off x="5715000" y="5867400"/>
                  <a:ext cx="1219200" cy="762000"/>
                </a:xfrm>
                <a:prstGeom prst="ellipse">
                  <a:avLst/>
                </a:prstGeom>
                <a:solidFill>
                  <a:srgbClr val="FFFFFF">
                    <a:alpha val="46666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 defTabSz="914400">
                    <a:buClr>
                      <a:srgbClr val="000000"/>
                    </a:buClr>
                  </a:pPr>
                  <a:endParaRPr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" name="Google Shape;225;p27"/>
                <p:cNvSpPr/>
                <p:nvPr/>
              </p:nvSpPr>
              <p:spPr>
                <a:xfrm>
                  <a:off x="4038600" y="1066800"/>
                  <a:ext cx="1066800" cy="762000"/>
                </a:xfrm>
                <a:prstGeom prst="ellipse">
                  <a:avLst/>
                </a:prstGeom>
                <a:solidFill>
                  <a:srgbClr val="FFFFFF">
                    <a:alpha val="46666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 defTabSz="914400">
                    <a:buClr>
                      <a:srgbClr val="000000"/>
                    </a:buClr>
                  </a:pPr>
                  <a:endParaRPr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" name="Google Shape;226;p27"/>
                <p:cNvSpPr/>
                <p:nvPr/>
              </p:nvSpPr>
              <p:spPr>
                <a:xfrm>
                  <a:off x="1676400" y="2971800"/>
                  <a:ext cx="990600" cy="762000"/>
                </a:xfrm>
                <a:prstGeom prst="ellipse">
                  <a:avLst/>
                </a:prstGeom>
                <a:solidFill>
                  <a:srgbClr val="FFFFFF">
                    <a:alpha val="46666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 defTabSz="914400">
                    <a:buClr>
                      <a:srgbClr val="000000"/>
                    </a:buClr>
                  </a:pPr>
                  <a:endParaRPr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" name="Google Shape;227;p27"/>
                <p:cNvSpPr/>
                <p:nvPr/>
              </p:nvSpPr>
              <p:spPr>
                <a:xfrm>
                  <a:off x="6248400" y="1905000"/>
                  <a:ext cx="990600" cy="685800"/>
                </a:xfrm>
                <a:prstGeom prst="ellipse">
                  <a:avLst/>
                </a:prstGeom>
                <a:solidFill>
                  <a:srgbClr val="FFFFFF">
                    <a:alpha val="46666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 defTabSz="914400">
                    <a:buClr>
                      <a:srgbClr val="000000"/>
                    </a:buClr>
                  </a:pPr>
                  <a:endParaRPr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28" name="Google Shape;228;p27"/>
              <p:cNvSpPr/>
              <p:nvPr/>
            </p:nvSpPr>
            <p:spPr>
              <a:xfrm>
                <a:off x="6324600" y="4038600"/>
                <a:ext cx="1066800" cy="685800"/>
              </a:xfrm>
              <a:prstGeom prst="ellipse">
                <a:avLst/>
              </a:prstGeom>
              <a:solidFill>
                <a:srgbClr val="FFFFFF">
                  <a:alpha val="4666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 defTabSz="914400">
                  <a:buClr>
                    <a:srgbClr val="000000"/>
                  </a:buClr>
                </a:pPr>
                <a:endParaRPr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9" name="Google Shape;229;p27"/>
            <p:cNvSpPr/>
            <p:nvPr/>
          </p:nvSpPr>
          <p:spPr>
            <a:xfrm>
              <a:off x="5562600" y="2971800"/>
              <a:ext cx="1143000" cy="685800"/>
            </a:xfrm>
            <a:prstGeom prst="ellipse">
              <a:avLst/>
            </a:prstGeom>
            <a:solidFill>
              <a:srgbClr val="FFFFFF">
                <a:alpha val="4666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endParaRPr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5F55498-9121-CF06-0FBD-6C50269F70CF}"/>
              </a:ext>
            </a:extLst>
          </p:cNvPr>
          <p:cNvSpPr txBox="1"/>
          <p:nvPr/>
        </p:nvSpPr>
        <p:spPr>
          <a:xfrm>
            <a:off x="3834739" y="5615817"/>
            <a:ext cx="79139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https://informationisbeautiful.net/visualizations/global-food-supply-where-does-all-the-worlds-food-go/</a:t>
            </a:r>
            <a:r>
              <a:rPr lang="en-US" sz="2400" dirty="0"/>
              <a:t> </a:t>
            </a:r>
          </a:p>
        </p:txBody>
      </p:sp>
      <p:pic>
        <p:nvPicPr>
          <p:cNvPr id="5" name="Picture 4" descr="A close-up of a website&#10;&#10;Description automatically generated">
            <a:extLst>
              <a:ext uri="{FF2B5EF4-FFF2-40B4-BE49-F238E27FC236}">
                <a16:creationId xmlns:a16="http://schemas.microsoft.com/office/drawing/2014/main" id="{A1E400A9-7A03-D13D-4042-9C3955458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910" y="423298"/>
            <a:ext cx="8492544" cy="503770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>
            <a:spLocks noGrp="1"/>
          </p:cNvSpPr>
          <p:nvPr>
            <p:ph type="title"/>
          </p:nvPr>
        </p:nvSpPr>
        <p:spPr>
          <a:xfrm>
            <a:off x="235527" y="2168235"/>
            <a:ext cx="2673928" cy="26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Does it tell a story?</a:t>
            </a:r>
            <a:endParaRPr dirty="0"/>
          </a:p>
        </p:txBody>
      </p:sp>
      <p:pic>
        <p:nvPicPr>
          <p:cNvPr id="237" name="Google Shape;237;p28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46763" y="1047690"/>
            <a:ext cx="8229600" cy="46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8"/>
          <p:cNvSpPr/>
          <p:nvPr/>
        </p:nvSpPr>
        <p:spPr>
          <a:xfrm>
            <a:off x="5410200" y="6400800"/>
            <a:ext cx="51816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 defTabSz="914400">
              <a:buClr>
                <a:srgbClr val="000000"/>
              </a:buClr>
            </a:pPr>
            <a:r>
              <a:rPr lang="en-US" sz="10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Hans Rosling’s 200 Countries, 200 Years, 4 Minutes – The Joy of Stats – BBC Four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r" defTabSz="914400">
              <a:buClr>
                <a:srgbClr val="000000"/>
              </a:buClr>
            </a:pPr>
            <a:r>
              <a:rPr lang="en-US" sz="10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https://www.youtube.com/watch?v=jbkSRLYSojo</a:t>
            </a:r>
            <a:endParaRPr sz="1000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Intros </a:t>
            </a:r>
          </a:p>
          <a:p>
            <a:r>
              <a:rPr lang="en-US" sz="2400" dirty="0"/>
              <a:t>About this course</a:t>
            </a:r>
          </a:p>
          <a:p>
            <a:r>
              <a:rPr lang="en-US" sz="2400" dirty="0"/>
              <a:t>How is visualization useful?</a:t>
            </a:r>
          </a:p>
          <a:p>
            <a:r>
              <a:rPr lang="en-US" sz="2400" dirty="0"/>
              <a:t>What is data?</a:t>
            </a:r>
          </a:p>
          <a:p>
            <a:r>
              <a:rPr lang="en-US" sz="2400" dirty="0"/>
              <a:t>Structure of this course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>
            <a:spLocks noGrp="1"/>
          </p:cNvSpPr>
          <p:nvPr>
            <p:ph type="title"/>
          </p:nvPr>
        </p:nvSpPr>
        <p:spPr>
          <a:xfrm>
            <a:off x="114300" y="2054767"/>
            <a:ext cx="3193472" cy="244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Visualization (def.)</a:t>
            </a:r>
            <a:endParaRPr dirty="0"/>
          </a:p>
        </p:txBody>
      </p:sp>
      <p:sp>
        <p:nvSpPr>
          <p:cNvPr id="245" name="Google Shape;245;p29" descr="http://b-i.forbesimg.com/louiscolumbus/files/2013/10/Analytics.png"/>
          <p:cNvSpPr/>
          <p:nvPr/>
        </p:nvSpPr>
        <p:spPr>
          <a:xfrm>
            <a:off x="1679576" y="-2041525"/>
            <a:ext cx="5838825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29" descr="Analytics.png"/>
          <p:cNvPicPr preferRelativeResize="0"/>
          <p:nvPr/>
        </p:nvPicPr>
        <p:blipFill rotWithShape="1">
          <a:blip r:embed="rId3">
            <a:alphaModFix/>
          </a:blip>
          <a:srcRect l="26471"/>
          <a:stretch/>
        </p:blipFill>
        <p:spPr>
          <a:xfrm>
            <a:off x="6546272" y="1596517"/>
            <a:ext cx="5145982" cy="3785616"/>
          </a:xfrm>
          <a:prstGeom prst="rect">
            <a:avLst/>
          </a:prstGeom>
          <a:noFill/>
          <a:ln w="9525" cap="flat" cmpd="sng">
            <a:solidFill>
              <a:srgbClr val="00539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7" name="Google Shape;247;p29"/>
          <p:cNvSpPr txBox="1"/>
          <p:nvPr/>
        </p:nvSpPr>
        <p:spPr>
          <a:xfrm>
            <a:off x="3422072" y="2282317"/>
            <a:ext cx="28956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292934"/>
              </a:buClr>
            </a:pPr>
            <a:r>
              <a:rPr lang="en-US" sz="2800" kern="0" dirty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Visual </a:t>
            </a:r>
            <a:r>
              <a:rPr lang="en-US" sz="2800" b="1" kern="0" dirty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representations</a:t>
            </a:r>
            <a:r>
              <a:rPr lang="en-US" sz="2800" kern="0" dirty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 of data that reinforce human </a:t>
            </a:r>
            <a:r>
              <a:rPr lang="en-US" sz="2800" b="1" kern="0" dirty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cognition</a:t>
            </a: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>
            <a:spLocks noGrp="1"/>
          </p:cNvSpPr>
          <p:nvPr>
            <p:ph type="title"/>
          </p:nvPr>
        </p:nvSpPr>
        <p:spPr>
          <a:xfrm>
            <a:off x="235527" y="2424544"/>
            <a:ext cx="2923309" cy="220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Wait… what is “data”?</a:t>
            </a:r>
            <a:endParaRPr dirty="0"/>
          </a:p>
        </p:txBody>
      </p:sp>
      <p:pic>
        <p:nvPicPr>
          <p:cNvPr id="253" name="Google Shape;253;p30" descr="Screen Shot 2015-09-14 at 2.02.42 PM.png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 t="-9826" b="-9826"/>
          <a:stretch/>
        </p:blipFill>
        <p:spPr>
          <a:xfrm>
            <a:off x="3532909" y="872836"/>
            <a:ext cx="82296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 txBox="1">
            <a:spLocks noGrp="1"/>
          </p:cNvSpPr>
          <p:nvPr>
            <p:ph type="title"/>
          </p:nvPr>
        </p:nvSpPr>
        <p:spPr>
          <a:xfrm>
            <a:off x="79669" y="2080918"/>
            <a:ext cx="3162300" cy="2588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Data: a definition</a:t>
            </a:r>
            <a:endParaRPr dirty="0"/>
          </a:p>
        </p:txBody>
      </p:sp>
      <p:sp>
        <p:nvSpPr>
          <p:cNvPr id="259" name="Google Shape;259;p31"/>
          <p:cNvSpPr txBox="1">
            <a:spLocks noGrp="1"/>
          </p:cNvSpPr>
          <p:nvPr>
            <p:ph idx="1"/>
          </p:nvPr>
        </p:nvSpPr>
        <p:spPr>
          <a:xfrm>
            <a:off x="3546769" y="103216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Data is a set of </a:t>
            </a:r>
            <a:r>
              <a:rPr lang="en-US" sz="2400" i="1" dirty="0"/>
              <a:t>variables</a:t>
            </a:r>
            <a:r>
              <a:rPr lang="en-US" sz="2400" dirty="0"/>
              <a:t> that capture various aspects of the world:</a:t>
            </a:r>
            <a:endParaRPr sz="2400" dirty="0"/>
          </a:p>
          <a:p>
            <a:pPr indent="-327660">
              <a:buNone/>
            </a:pPr>
            <a:endParaRPr sz="2400" dirty="0"/>
          </a:p>
          <a:p>
            <a:pPr indent="-327660">
              <a:buNone/>
            </a:pPr>
            <a:endParaRPr sz="2400" dirty="0"/>
          </a:p>
          <a:p>
            <a:pPr indent="-327660">
              <a:buNone/>
            </a:pPr>
            <a:endParaRPr sz="2400" dirty="0"/>
          </a:p>
          <a:p>
            <a:pPr indent="-327660">
              <a:buNone/>
            </a:pPr>
            <a:endParaRPr sz="2400" dirty="0"/>
          </a:p>
          <a:p>
            <a:pPr indent="-327660">
              <a:buNone/>
            </a:pPr>
            <a:endParaRPr sz="2400" dirty="0"/>
          </a:p>
          <a:p>
            <a:pPr indent="-327660"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</p:txBody>
      </p:sp>
      <p:pic>
        <p:nvPicPr>
          <p:cNvPr id="260" name="Google Shape;260;p31"/>
          <p:cNvPicPr preferRelativeResize="0"/>
          <p:nvPr/>
        </p:nvPicPr>
        <p:blipFill rotWithShape="1">
          <a:blip r:embed="rId3">
            <a:alphaModFix/>
          </a:blip>
          <a:srcRect l="4095" r="4740"/>
          <a:stretch/>
        </p:blipFill>
        <p:spPr>
          <a:xfrm>
            <a:off x="4842169" y="1992867"/>
            <a:ext cx="5334000" cy="292549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1"/>
          <p:cNvSpPr txBox="1"/>
          <p:nvPr/>
        </p:nvSpPr>
        <p:spPr>
          <a:xfrm>
            <a:off x="5295920" y="5070762"/>
            <a:ext cx="201702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Tuition rates,</a:t>
            </a:r>
            <a:endParaRPr sz="2400" i="1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1"/>
          <p:cNvSpPr txBox="1"/>
          <p:nvPr/>
        </p:nvSpPr>
        <p:spPr>
          <a:xfrm>
            <a:off x="7140588" y="5070762"/>
            <a:ext cx="306628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enrollment numbers,</a:t>
            </a:r>
            <a:endParaRPr sz="2400" i="1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1"/>
          <p:cNvSpPr txBox="1"/>
          <p:nvPr/>
        </p:nvSpPr>
        <p:spPr>
          <a:xfrm>
            <a:off x="6003477" y="5451762"/>
            <a:ext cx="322017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public vs. private, etc.</a:t>
            </a:r>
            <a:endParaRPr sz="2400" i="1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2"/>
          <p:cNvPicPr preferRelativeResize="0"/>
          <p:nvPr/>
        </p:nvPicPr>
        <p:blipFill rotWithShape="1">
          <a:blip r:embed="rId3">
            <a:alphaModFix/>
          </a:blip>
          <a:srcRect t="16044" b="10517"/>
          <a:stretch/>
        </p:blipFill>
        <p:spPr>
          <a:xfrm>
            <a:off x="4739090" y="2022762"/>
            <a:ext cx="5340096" cy="2929227"/>
          </a:xfrm>
          <a:prstGeom prst="rect">
            <a:avLst/>
          </a:prstGeom>
          <a:noFill/>
          <a:ln w="9525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71" name="Google Shape;271;p32"/>
          <p:cNvSpPr txBox="1">
            <a:spLocks noGrp="1"/>
          </p:cNvSpPr>
          <p:nvPr>
            <p:ph idx="1"/>
          </p:nvPr>
        </p:nvSpPr>
        <p:spPr>
          <a:xfrm>
            <a:off x="3449786" y="103216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A dataset also contains a set of </a:t>
            </a:r>
            <a:r>
              <a:rPr lang="en-US" sz="2400" i="1" dirty="0"/>
              <a:t>observations</a:t>
            </a:r>
            <a:r>
              <a:rPr lang="en-US" sz="2400" dirty="0"/>
              <a:t> (also called </a:t>
            </a:r>
            <a:r>
              <a:rPr lang="en-US" sz="2400" i="1" dirty="0"/>
              <a:t>records)</a:t>
            </a:r>
            <a:r>
              <a:rPr lang="en-US" sz="2400" dirty="0"/>
              <a:t> over these variables. For example:</a:t>
            </a:r>
            <a:endParaRPr sz="2400" dirty="0"/>
          </a:p>
          <a:p>
            <a:pPr marL="182880" indent="-53339">
              <a:buNone/>
            </a:pPr>
            <a:endParaRPr sz="2400" dirty="0"/>
          </a:p>
        </p:txBody>
      </p:sp>
      <p:sp>
        <p:nvSpPr>
          <p:cNvPr id="272" name="Google Shape;272;p32"/>
          <p:cNvSpPr txBox="1"/>
          <p:nvPr/>
        </p:nvSpPr>
        <p:spPr>
          <a:xfrm>
            <a:off x="4781264" y="5070762"/>
            <a:ext cx="263092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tuition </a:t>
            </a:r>
            <a:r>
              <a:rPr lang="en-US" sz="2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= $46,288</a:t>
            </a: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2400" i="1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2"/>
          <p:cNvSpPr txBox="1"/>
          <p:nvPr/>
        </p:nvSpPr>
        <p:spPr>
          <a:xfrm>
            <a:off x="7166614" y="5070762"/>
            <a:ext cx="306497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enrollment = </a:t>
            </a:r>
            <a:r>
              <a:rPr lang="en-US" sz="2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2,563</a:t>
            </a: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2400" i="1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2"/>
          <p:cNvSpPr txBox="1"/>
          <p:nvPr/>
        </p:nvSpPr>
        <p:spPr>
          <a:xfrm>
            <a:off x="6590726" y="5451762"/>
            <a:ext cx="185171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private, etc.</a:t>
            </a:r>
            <a:endParaRPr sz="2400" i="1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58;p31">
            <a:extLst>
              <a:ext uri="{FF2B5EF4-FFF2-40B4-BE49-F238E27FC236}">
                <a16:creationId xmlns:a16="http://schemas.microsoft.com/office/drawing/2014/main" id="{13556158-7149-57FB-3BBD-43891E106C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669" y="2080918"/>
            <a:ext cx="3162300" cy="2588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Data: a definition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3"/>
          <p:cNvPicPr preferRelativeResize="0"/>
          <p:nvPr/>
        </p:nvPicPr>
        <p:blipFill rotWithShape="1">
          <a:blip r:embed="rId3">
            <a:alphaModFix/>
          </a:blip>
          <a:srcRect b="17462"/>
          <a:stretch/>
        </p:blipFill>
        <p:spPr>
          <a:xfrm>
            <a:off x="4759041" y="1981196"/>
            <a:ext cx="5334000" cy="2932682"/>
          </a:xfrm>
          <a:prstGeom prst="rect">
            <a:avLst/>
          </a:prstGeom>
          <a:noFill/>
          <a:ln w="9525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81" name="Google Shape;281;p33"/>
          <p:cNvSpPr txBox="1">
            <a:spLocks noGrp="1"/>
          </p:cNvSpPr>
          <p:nvPr>
            <p:ph idx="1"/>
          </p:nvPr>
        </p:nvSpPr>
        <p:spPr>
          <a:xfrm>
            <a:off x="3463641" y="990596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A dataset also contains a set of </a:t>
            </a:r>
            <a:r>
              <a:rPr lang="en-US" sz="2400" i="1" dirty="0"/>
              <a:t>observations</a:t>
            </a:r>
            <a:r>
              <a:rPr lang="en-US" sz="2400" dirty="0"/>
              <a:t> (also called </a:t>
            </a:r>
            <a:r>
              <a:rPr lang="en-US" sz="2400" i="1" dirty="0"/>
              <a:t>records)</a:t>
            </a:r>
            <a:r>
              <a:rPr lang="en-US" sz="2400" dirty="0"/>
              <a:t> over these variables. For example:</a:t>
            </a:r>
            <a:endParaRPr sz="2400" dirty="0"/>
          </a:p>
          <a:p>
            <a:pPr marL="182880" indent="-53339">
              <a:buNone/>
            </a:pPr>
            <a:endParaRPr sz="2400" dirty="0"/>
          </a:p>
        </p:txBody>
      </p:sp>
      <p:sp>
        <p:nvSpPr>
          <p:cNvPr id="283" name="Google Shape;283;p33"/>
          <p:cNvSpPr txBox="1"/>
          <p:nvPr/>
        </p:nvSpPr>
        <p:spPr>
          <a:xfrm>
            <a:off x="4806539" y="5029197"/>
            <a:ext cx="260808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tuition </a:t>
            </a:r>
            <a:r>
              <a:rPr lang="en-US" sz="2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= $16,115</a:t>
            </a: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2400" i="1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3"/>
          <p:cNvSpPr txBox="1"/>
          <p:nvPr/>
        </p:nvSpPr>
        <p:spPr>
          <a:xfrm>
            <a:off x="7256669" y="5029197"/>
            <a:ext cx="306497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enrollment = </a:t>
            </a:r>
            <a:r>
              <a:rPr lang="en-US" sz="2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28,635</a:t>
            </a: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2400" i="1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3"/>
          <p:cNvSpPr txBox="1"/>
          <p:nvPr/>
        </p:nvSpPr>
        <p:spPr>
          <a:xfrm>
            <a:off x="6664394" y="5410197"/>
            <a:ext cx="173208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public, etc.</a:t>
            </a:r>
            <a:endParaRPr sz="2400" i="1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54841" y="4038597"/>
            <a:ext cx="723900" cy="767425"/>
          </a:xfrm>
          <a:prstGeom prst="rect">
            <a:avLst/>
          </a:prstGeom>
          <a:noFill/>
          <a:ln w="38100" cap="sq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4" name="Google Shape;258;p31">
            <a:extLst>
              <a:ext uri="{FF2B5EF4-FFF2-40B4-BE49-F238E27FC236}">
                <a16:creationId xmlns:a16="http://schemas.microsoft.com/office/drawing/2014/main" id="{15CE0B83-7082-99D1-E538-950F6C1B1552}"/>
              </a:ext>
            </a:extLst>
          </p:cNvPr>
          <p:cNvSpPr txBox="1">
            <a:spLocks/>
          </p:cNvSpPr>
          <p:nvPr/>
        </p:nvSpPr>
        <p:spPr>
          <a:xfrm>
            <a:off x="79669" y="2080918"/>
            <a:ext cx="3162300" cy="25880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Data: a definition</a:t>
            </a:r>
            <a:endParaRPr lang="en-US" dirty="0"/>
          </a:p>
        </p:txBody>
      </p:sp>
    </p:spTree>
  </p:cSld>
  <p:clrMapOvr>
    <a:masterClrMapping/>
  </p:clrMapOvr>
  <p:transition spd="med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"/>
          <p:cNvSpPr txBox="1">
            <a:spLocks noGrp="1"/>
          </p:cNvSpPr>
          <p:nvPr>
            <p:ph type="title"/>
          </p:nvPr>
        </p:nvSpPr>
        <p:spPr>
          <a:xfrm>
            <a:off x="110838" y="2572114"/>
            <a:ext cx="3131126" cy="1792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One way to think about this:</a:t>
            </a:r>
            <a:endParaRPr dirty="0"/>
          </a:p>
        </p:txBody>
      </p:sp>
      <p:graphicFrame>
        <p:nvGraphicFramePr>
          <p:cNvPr id="292" name="Google Shape;292;p34"/>
          <p:cNvGraphicFramePr/>
          <p:nvPr>
            <p:extLst>
              <p:ext uri="{D42A27DB-BD31-4B8C-83A1-F6EECF244321}">
                <p14:modId xmlns:p14="http://schemas.microsoft.com/office/powerpoint/2010/main" val="1016959271"/>
              </p:ext>
            </p:extLst>
          </p:nvPr>
        </p:nvGraphicFramePr>
        <p:xfrm>
          <a:off x="4225638" y="1406234"/>
          <a:ext cx="7162825" cy="4312960"/>
        </p:xfrm>
        <a:graphic>
          <a:graphicData uri="http://schemas.openxmlformats.org/drawingml/2006/table">
            <a:tbl>
              <a:tblPr firstRow="1" bandRow="1" bandCol="1">
                <a:noFill/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3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3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8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Tuition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Enrollment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Public vs. Private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…</a:t>
                      </a:r>
                      <a:endParaRPr sz="18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Smith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College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$46,288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2,563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private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UMass Amherst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rgbClr val="E8EC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$16,115</a:t>
                      </a:r>
                      <a:endParaRPr sz="1800"/>
                    </a:p>
                  </a:txBody>
                  <a:tcPr marL="91450" marR="91450" marT="45725" marB="45725" anchor="ctr">
                    <a:solidFill>
                      <a:srgbClr val="E8EC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28,635</a:t>
                      </a:r>
                      <a:endParaRPr sz="1800"/>
                    </a:p>
                  </a:txBody>
                  <a:tcPr marL="91450" marR="91450" marT="45725" marB="45725" anchor="ctr">
                    <a:solidFill>
                      <a:srgbClr val="E8EC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public</a:t>
                      </a:r>
                      <a:endParaRPr sz="1800"/>
                    </a:p>
                  </a:txBody>
                  <a:tcPr marL="91450" marR="91450" marT="45725" marB="45725" anchor="ctr">
                    <a:solidFill>
                      <a:srgbClr val="E8EC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>
                    <a:solidFill>
                      <a:srgbClr val="E8EC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Hampshire College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$48,065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1,400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private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Mount Holyoke College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$43,886</a:t>
                      </a:r>
                      <a:endParaRPr sz="1800"/>
                    </a:p>
                  </a:txBody>
                  <a:tcPr marL="91450" marR="91450" marT="45725" marB="45725"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2,189</a:t>
                      </a:r>
                      <a:endParaRPr sz="1800"/>
                    </a:p>
                  </a:txBody>
                  <a:tcPr marL="91450" marR="91450" marT="45725" marB="45725"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private</a:t>
                      </a:r>
                      <a:endParaRPr sz="1800"/>
                    </a:p>
                  </a:txBody>
                  <a:tcPr marL="91450" marR="91450" marT="45725" marB="45725"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Amherst College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$50,562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1,792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private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⋮</a:t>
                      </a:r>
                      <a:endParaRPr sz="3200"/>
                    </a:p>
                  </a:txBody>
                  <a:tcPr marL="91450" marR="91450" marT="45725" marB="45725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293" name="Google Shape;293;p34"/>
          <p:cNvGrpSpPr/>
          <p:nvPr/>
        </p:nvGrpSpPr>
        <p:grpSpPr>
          <a:xfrm>
            <a:off x="6511638" y="967322"/>
            <a:ext cx="4343400" cy="362712"/>
            <a:chOff x="3352800" y="1161288"/>
            <a:chExt cx="4343400" cy="362712"/>
          </a:xfrm>
        </p:grpSpPr>
        <p:sp>
          <p:nvSpPr>
            <p:cNvPr id="294" name="Google Shape;294;p34"/>
            <p:cNvSpPr/>
            <p:nvPr/>
          </p:nvSpPr>
          <p:spPr>
            <a:xfrm rot="-5400000">
              <a:off x="5448300" y="-723900"/>
              <a:ext cx="152400" cy="43434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endParaRPr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4"/>
            <p:cNvSpPr/>
            <p:nvPr/>
          </p:nvSpPr>
          <p:spPr>
            <a:xfrm>
              <a:off x="4724400" y="1161288"/>
              <a:ext cx="1524000" cy="3627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r>
                <a:rPr lang="en-US" b="1" kern="0">
                  <a:solidFill>
                    <a:srgbClr val="D2533C"/>
                  </a:solidFill>
                  <a:latin typeface="Arial"/>
                  <a:ea typeface="Arial"/>
                  <a:cs typeface="Arial"/>
                  <a:sym typeface="Arial"/>
                </a:rPr>
                <a:t>VARIABLES</a:t>
              </a:r>
              <a:endParaRPr b="1" kern="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6" name="Google Shape;296;p34"/>
          <p:cNvGrpSpPr/>
          <p:nvPr/>
        </p:nvGrpSpPr>
        <p:grpSpPr>
          <a:xfrm rot="-5400000">
            <a:off x="2206338" y="3577934"/>
            <a:ext cx="3429000" cy="609600"/>
            <a:chOff x="3962400" y="1237488"/>
            <a:chExt cx="3429000" cy="304800"/>
          </a:xfrm>
        </p:grpSpPr>
        <p:sp>
          <p:nvSpPr>
            <p:cNvPr id="297" name="Google Shape;297;p34"/>
            <p:cNvSpPr/>
            <p:nvPr/>
          </p:nvSpPr>
          <p:spPr>
            <a:xfrm rot="-5400000">
              <a:off x="5654041" y="-271273"/>
              <a:ext cx="45719" cy="34290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endParaRPr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4"/>
            <p:cNvSpPr/>
            <p:nvPr/>
          </p:nvSpPr>
          <p:spPr>
            <a:xfrm>
              <a:off x="4648200" y="1237488"/>
              <a:ext cx="2057400" cy="304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r>
                <a:rPr lang="en-US" b="1" kern="0">
                  <a:solidFill>
                    <a:srgbClr val="D2533C"/>
                  </a:solidFill>
                  <a:latin typeface="Arial"/>
                  <a:ea typeface="Arial"/>
                  <a:cs typeface="Arial"/>
                  <a:sym typeface="Arial"/>
                </a:rPr>
                <a:t>OBSERVATIONS</a:t>
              </a:r>
              <a:endParaRPr b="1" kern="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5"/>
          <p:cNvSpPr txBox="1">
            <a:spLocks noGrp="1"/>
          </p:cNvSpPr>
          <p:nvPr>
            <p:ph type="title"/>
          </p:nvPr>
        </p:nvSpPr>
        <p:spPr>
          <a:xfrm>
            <a:off x="110841" y="2195941"/>
            <a:ext cx="3200399" cy="2042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Another way to think about this</a:t>
            </a:r>
            <a:endParaRPr dirty="0"/>
          </a:p>
        </p:txBody>
      </p:sp>
      <p:sp>
        <p:nvSpPr>
          <p:cNvPr id="304" name="Google Shape;304;p35"/>
          <p:cNvSpPr txBox="1">
            <a:spLocks noGrp="1"/>
          </p:cNvSpPr>
          <p:nvPr>
            <p:ph idx="1"/>
          </p:nvPr>
        </p:nvSpPr>
        <p:spPr>
          <a:xfrm>
            <a:off x="3477496" y="976741"/>
            <a:ext cx="86868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class school_obs:</a:t>
            </a:r>
            <a:endParaRPr/>
          </a:p>
          <a:p>
            <a:pPr marL="0" indent="0"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	def __init__(tuition, enrollment,  </a:t>
            </a:r>
            <a:endParaRPr/>
          </a:p>
          <a:p>
            <a:pPr marL="0" indent="0"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          pub_or_priv):</a:t>
            </a:r>
            <a:endParaRPr/>
          </a:p>
          <a:p>
            <a:pPr marL="0" indent="0"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		self.tuition = tuition</a:t>
            </a:r>
            <a:endParaRPr/>
          </a:p>
          <a:p>
            <a:pPr marL="0" indent="0"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		self.enrollment = enrollment</a:t>
            </a:r>
            <a:endParaRPr/>
          </a:p>
          <a:p>
            <a:pPr marL="0" indent="0"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		self.pub_or_priv = pub_or_priv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smith = school_obs(46288, 2563, “private”)</a:t>
            </a:r>
            <a:endParaRPr/>
          </a:p>
          <a:p>
            <a:pPr marL="0" indent="0"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umass = school_obs(16115, 28635, “public”)</a:t>
            </a:r>
            <a:endParaRPr/>
          </a:p>
          <a:p>
            <a:pPr marL="0" indent="0"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05" name="Google Shape;305;p35"/>
          <p:cNvGrpSpPr/>
          <p:nvPr/>
        </p:nvGrpSpPr>
        <p:grpSpPr>
          <a:xfrm rot="5400000">
            <a:off x="9925540" y="2090785"/>
            <a:ext cx="2743200" cy="362712"/>
            <a:chOff x="4495800" y="1161288"/>
            <a:chExt cx="2743200" cy="362712"/>
          </a:xfrm>
        </p:grpSpPr>
        <p:sp>
          <p:nvSpPr>
            <p:cNvPr id="306" name="Google Shape;306;p35"/>
            <p:cNvSpPr/>
            <p:nvPr/>
          </p:nvSpPr>
          <p:spPr>
            <a:xfrm rot="-5400000">
              <a:off x="5791200" y="76200"/>
              <a:ext cx="152400" cy="27432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endParaRPr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5"/>
            <p:cNvSpPr/>
            <p:nvPr/>
          </p:nvSpPr>
          <p:spPr>
            <a:xfrm>
              <a:off x="5029200" y="1161288"/>
              <a:ext cx="1524000" cy="3627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r>
                <a:rPr lang="en-US" b="1" kern="0">
                  <a:solidFill>
                    <a:srgbClr val="D2533C"/>
                  </a:solidFill>
                  <a:latin typeface="Arial"/>
                  <a:ea typeface="Arial"/>
                  <a:cs typeface="Arial"/>
                  <a:sym typeface="Arial"/>
                </a:rPr>
                <a:t>VARIABLES</a:t>
              </a:r>
              <a:endParaRPr b="1" kern="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8" name="Google Shape;308;p35"/>
          <p:cNvGrpSpPr/>
          <p:nvPr/>
        </p:nvGrpSpPr>
        <p:grpSpPr>
          <a:xfrm>
            <a:off x="3934695" y="3872341"/>
            <a:ext cx="6934200" cy="609600"/>
            <a:chOff x="3962400" y="1237488"/>
            <a:chExt cx="3429000" cy="304800"/>
          </a:xfrm>
        </p:grpSpPr>
        <p:sp>
          <p:nvSpPr>
            <p:cNvPr id="309" name="Google Shape;309;p35"/>
            <p:cNvSpPr/>
            <p:nvPr/>
          </p:nvSpPr>
          <p:spPr>
            <a:xfrm rot="-5400000">
              <a:off x="5654041" y="-271273"/>
              <a:ext cx="45719" cy="34290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endParaRPr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5"/>
            <p:cNvSpPr/>
            <p:nvPr/>
          </p:nvSpPr>
          <p:spPr>
            <a:xfrm>
              <a:off x="5168203" y="1237488"/>
              <a:ext cx="1055077" cy="304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r>
                <a:rPr lang="en-US" b="1" kern="0">
                  <a:solidFill>
                    <a:srgbClr val="D2533C"/>
                  </a:solidFill>
                  <a:latin typeface="Arial"/>
                  <a:ea typeface="Arial"/>
                  <a:cs typeface="Arial"/>
                  <a:sym typeface="Arial"/>
                </a:rPr>
                <a:t>OBSERVATIONS</a:t>
              </a:r>
              <a:endParaRPr b="1" kern="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>
            <a:spLocks noGrp="1"/>
          </p:cNvSpPr>
          <p:nvPr>
            <p:ph type="title"/>
          </p:nvPr>
        </p:nvSpPr>
        <p:spPr>
          <a:xfrm>
            <a:off x="101553" y="2276198"/>
            <a:ext cx="3184017" cy="2240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Yet another way to think about this</a:t>
            </a:r>
            <a:endParaRPr dirty="0"/>
          </a:p>
        </p:txBody>
      </p:sp>
      <p:pic>
        <p:nvPicPr>
          <p:cNvPr id="316" name="Google Shape;31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7091" y="1115287"/>
            <a:ext cx="4125985" cy="4315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01291" y="1039086"/>
            <a:ext cx="3093229" cy="5257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8" name="Google Shape;318;p36"/>
          <p:cNvGrpSpPr/>
          <p:nvPr/>
        </p:nvGrpSpPr>
        <p:grpSpPr>
          <a:xfrm>
            <a:off x="4905739" y="526754"/>
            <a:ext cx="3618135" cy="1225800"/>
            <a:chOff x="1733048" y="859268"/>
            <a:chExt cx="3618135" cy="1225800"/>
          </a:xfrm>
        </p:grpSpPr>
        <p:sp>
          <p:nvSpPr>
            <p:cNvPr id="319" name="Google Shape;319;p36"/>
            <p:cNvSpPr/>
            <p:nvPr/>
          </p:nvSpPr>
          <p:spPr>
            <a:xfrm rot="2866789">
              <a:off x="4056229" y="1357908"/>
              <a:ext cx="1447808" cy="22852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0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endParaRPr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6"/>
            <p:cNvSpPr/>
            <p:nvPr/>
          </p:nvSpPr>
          <p:spPr>
            <a:xfrm rot="9121369">
              <a:off x="1701811" y="1231755"/>
              <a:ext cx="1453573" cy="22868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0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endParaRPr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6"/>
            <p:cNvSpPr txBox="1"/>
            <p:nvPr/>
          </p:nvSpPr>
          <p:spPr>
            <a:xfrm>
              <a:off x="2388350" y="964200"/>
              <a:ext cx="2392200" cy="763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r>
                <a:rPr lang="en-US" sz="1400" kern="0">
                  <a:solidFill>
                    <a:srgbClr val="292934"/>
                  </a:solidFill>
                  <a:latin typeface="Arial"/>
                  <a:ea typeface="Arial"/>
                  <a:cs typeface="Arial"/>
                  <a:sym typeface="Arial"/>
                </a:rPr>
                <a:t>Information about the artist:</a:t>
              </a: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914400">
                <a:buClr>
                  <a:srgbClr val="000000"/>
                </a:buClr>
              </a:pPr>
              <a:r>
                <a:rPr lang="en-US" sz="1400" kern="0">
                  <a:solidFill>
                    <a:srgbClr val="292934"/>
                  </a:solidFill>
                  <a:latin typeface="Arial"/>
                  <a:ea typeface="Arial"/>
                  <a:cs typeface="Arial"/>
                  <a:sym typeface="Arial"/>
                </a:rPr>
                <a:t>Name, place/date of birth,</a:t>
              </a: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914400">
                <a:buClr>
                  <a:srgbClr val="000000"/>
                </a:buClr>
              </a:pPr>
              <a:r>
                <a:rPr lang="en-US" sz="1400" kern="0">
                  <a:solidFill>
                    <a:srgbClr val="292934"/>
                  </a:solidFill>
                  <a:latin typeface="Arial"/>
                  <a:ea typeface="Arial"/>
                  <a:cs typeface="Arial"/>
                  <a:sym typeface="Arial"/>
                </a:rPr>
                <a:t>date of death (if deceased)</a:t>
              </a:r>
              <a:endParaRPr sz="1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2" name="Google Shape;322;p36"/>
          <p:cNvGrpSpPr/>
          <p:nvPr/>
        </p:nvGrpSpPr>
        <p:grpSpPr>
          <a:xfrm>
            <a:off x="5157448" y="1477287"/>
            <a:ext cx="3285091" cy="835727"/>
            <a:chOff x="2012836" y="1219203"/>
            <a:chExt cx="3285091" cy="835727"/>
          </a:xfrm>
        </p:grpSpPr>
        <p:sp>
          <p:nvSpPr>
            <p:cNvPr id="323" name="Google Shape;323;p36"/>
            <p:cNvSpPr/>
            <p:nvPr/>
          </p:nvSpPr>
          <p:spPr>
            <a:xfrm rot="1848289">
              <a:off x="4222334" y="1562411"/>
              <a:ext cx="1094285" cy="22843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0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endParaRPr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6"/>
            <p:cNvSpPr/>
            <p:nvPr/>
          </p:nvSpPr>
          <p:spPr>
            <a:xfrm rot="9211904">
              <a:off x="2034697" y="1366864"/>
              <a:ext cx="555977" cy="22861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0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endParaRPr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6"/>
            <p:cNvSpPr txBox="1"/>
            <p:nvPr/>
          </p:nvSpPr>
          <p:spPr>
            <a:xfrm>
              <a:off x="2391129" y="1219203"/>
              <a:ext cx="2437500" cy="513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r>
                <a:rPr lang="en-US" sz="1400" kern="0">
                  <a:solidFill>
                    <a:srgbClr val="292934"/>
                  </a:solidFill>
                  <a:latin typeface="Arial"/>
                  <a:ea typeface="Arial"/>
                  <a:cs typeface="Arial"/>
                  <a:sym typeface="Arial"/>
                </a:rPr>
                <a:t>Information about the piece:</a:t>
              </a: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914400">
                <a:buClr>
                  <a:srgbClr val="000000"/>
                </a:buClr>
              </a:pPr>
              <a:r>
                <a:rPr lang="en-US" sz="1400" kern="0">
                  <a:solidFill>
                    <a:srgbClr val="292934"/>
                  </a:solidFill>
                  <a:latin typeface="Arial"/>
                  <a:ea typeface="Arial"/>
                  <a:cs typeface="Arial"/>
                  <a:sym typeface="Arial"/>
                </a:rPr>
                <a:t>Title, date, medium</a:t>
              </a:r>
              <a:endParaRPr sz="1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6" name="Google Shape;326;p36"/>
          <p:cNvGrpSpPr/>
          <p:nvPr/>
        </p:nvGrpSpPr>
        <p:grpSpPr>
          <a:xfrm>
            <a:off x="5801338" y="3837384"/>
            <a:ext cx="2647864" cy="1241303"/>
            <a:chOff x="2548737" y="2286095"/>
            <a:chExt cx="2647864" cy="1241303"/>
          </a:xfrm>
        </p:grpSpPr>
        <p:sp>
          <p:nvSpPr>
            <p:cNvPr id="327" name="Google Shape;327;p36"/>
            <p:cNvSpPr/>
            <p:nvPr/>
          </p:nvSpPr>
          <p:spPr>
            <a:xfrm rot="-2135822">
              <a:off x="3817533" y="2838384"/>
              <a:ext cx="1447737" cy="22877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0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endParaRPr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6"/>
            <p:cNvSpPr/>
            <p:nvPr/>
          </p:nvSpPr>
          <p:spPr>
            <a:xfrm rot="-8100000">
              <a:off x="2459804" y="2764406"/>
              <a:ext cx="1447589" cy="22867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0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endParaRPr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6"/>
            <p:cNvSpPr txBox="1"/>
            <p:nvPr/>
          </p:nvSpPr>
          <p:spPr>
            <a:xfrm>
              <a:off x="2548737" y="2819398"/>
              <a:ext cx="2137200" cy="708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r>
                <a:rPr lang="en-US" sz="1400" kern="0">
                  <a:solidFill>
                    <a:srgbClr val="292934"/>
                  </a:solidFill>
                  <a:latin typeface="Arial"/>
                  <a:ea typeface="Arial"/>
                  <a:cs typeface="Arial"/>
                  <a:sym typeface="Arial"/>
                </a:rPr>
                <a:t>Curated description and </a:t>
              </a: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914400">
                <a:buClr>
                  <a:srgbClr val="000000"/>
                </a:buClr>
              </a:pPr>
              <a:r>
                <a:rPr lang="en-US" sz="1400" kern="0">
                  <a:solidFill>
                    <a:srgbClr val="292934"/>
                  </a:solidFill>
                  <a:latin typeface="Arial"/>
                  <a:ea typeface="Arial"/>
                  <a:cs typeface="Arial"/>
                  <a:sym typeface="Arial"/>
                </a:rPr>
                <a:t>relevant contextual information</a:t>
              </a:r>
              <a:endParaRPr sz="1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0" name="Google Shape;330;p36"/>
          <p:cNvGrpSpPr/>
          <p:nvPr/>
        </p:nvGrpSpPr>
        <p:grpSpPr>
          <a:xfrm>
            <a:off x="4945941" y="2697962"/>
            <a:ext cx="3500948" cy="2043825"/>
            <a:chOff x="1745775" y="2196036"/>
            <a:chExt cx="3500948" cy="2043825"/>
          </a:xfrm>
        </p:grpSpPr>
        <p:sp>
          <p:nvSpPr>
            <p:cNvPr id="331" name="Google Shape;331;p36"/>
            <p:cNvSpPr/>
            <p:nvPr/>
          </p:nvSpPr>
          <p:spPr>
            <a:xfrm rot="2641946">
              <a:off x="3731234" y="3462656"/>
              <a:ext cx="1670778" cy="22871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0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endParaRPr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6"/>
            <p:cNvSpPr/>
            <p:nvPr/>
          </p:nvSpPr>
          <p:spPr>
            <a:xfrm rot="-8100000">
              <a:off x="1669307" y="2542347"/>
              <a:ext cx="1074237" cy="22867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0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endParaRPr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6"/>
            <p:cNvSpPr txBox="1"/>
            <p:nvPr/>
          </p:nvSpPr>
          <p:spPr>
            <a:xfrm>
              <a:off x="2260587" y="2550148"/>
              <a:ext cx="2870400" cy="597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r>
                <a:rPr lang="en-US" sz="1400" kern="0">
                  <a:solidFill>
                    <a:srgbClr val="292934"/>
                  </a:solidFill>
                  <a:latin typeface="Arial"/>
                  <a:ea typeface="Arial"/>
                  <a:cs typeface="Arial"/>
                  <a:sym typeface="Arial"/>
                </a:rPr>
                <a:t>Information about the donation:</a:t>
              </a: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914400">
                <a:buClr>
                  <a:srgbClr val="000000"/>
                </a:buClr>
              </a:pPr>
              <a:r>
                <a:rPr lang="en-US" sz="1400" kern="0">
                  <a:solidFill>
                    <a:srgbClr val="292934"/>
                  </a:solidFill>
                  <a:latin typeface="Arial"/>
                  <a:ea typeface="Arial"/>
                  <a:cs typeface="Arial"/>
                  <a:sym typeface="Arial"/>
                </a:rPr>
                <a:t>Name of donor, reference number</a:t>
              </a:r>
              <a:endParaRPr sz="1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4" name="Google Shape;334;p36"/>
          <p:cNvSpPr txBox="1"/>
          <p:nvPr/>
        </p:nvSpPr>
        <p:spPr>
          <a:xfrm>
            <a:off x="7211291" y="5687286"/>
            <a:ext cx="483830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defTabSz="914400">
              <a:buClr>
                <a:srgbClr val="000000"/>
              </a:buClr>
            </a:pPr>
            <a:r>
              <a:rPr lang="en-US" sz="20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Kinds of information = variables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914400">
              <a:buClr>
                <a:srgbClr val="000000"/>
              </a:buClr>
            </a:pPr>
            <a:r>
              <a:rPr lang="en-US" sz="20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Actual text on the placard = observations</a:t>
            </a:r>
            <a:endParaRPr sz="2000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 txBox="1">
            <a:spLocks noGrp="1"/>
          </p:cNvSpPr>
          <p:nvPr>
            <p:ph type="title"/>
          </p:nvPr>
        </p:nvSpPr>
        <p:spPr>
          <a:xfrm>
            <a:off x="249382" y="2279072"/>
            <a:ext cx="2867891" cy="2251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Data: a definition</a:t>
            </a:r>
            <a:endParaRPr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idx="1"/>
          </p:nvPr>
        </p:nvSpPr>
        <p:spPr>
          <a:xfrm>
            <a:off x="3491346" y="9906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Each variable may be either </a:t>
            </a:r>
            <a:r>
              <a:rPr lang="en-US" sz="2400" i="1" dirty="0"/>
              <a:t>independent</a:t>
            </a:r>
            <a:r>
              <a:rPr lang="en-US" sz="2400" dirty="0"/>
              <a:t> or </a:t>
            </a:r>
            <a:r>
              <a:rPr lang="en-US" sz="2400" i="1" dirty="0"/>
              <a:t>dependent</a:t>
            </a:r>
            <a:r>
              <a:rPr lang="en-US" sz="2400" dirty="0"/>
              <a:t>:</a:t>
            </a:r>
            <a:endParaRPr sz="2400" dirty="0"/>
          </a:p>
          <a:p>
            <a:pPr marL="857250" lvl="1" indent="-355600">
              <a:buNone/>
            </a:pPr>
            <a:endParaRPr sz="2400" dirty="0"/>
          </a:p>
          <a:p>
            <a:pPr marL="468630" indent="-354330">
              <a:spcBef>
                <a:spcPts val="400"/>
              </a:spcBef>
              <a:buSzPts val="1700"/>
            </a:pPr>
            <a:r>
              <a:rPr lang="en-US" sz="2400" dirty="0"/>
              <a:t>An </a:t>
            </a:r>
            <a:r>
              <a:rPr lang="en-US" sz="2400" i="1" dirty="0"/>
              <a:t>independent variable </a:t>
            </a:r>
            <a:r>
              <a:rPr lang="en-US" sz="2400" dirty="0"/>
              <a:t>is not controlled or affected by another variable (e.g., time in a time-series dataset)</a:t>
            </a:r>
            <a:endParaRPr sz="2400" dirty="0"/>
          </a:p>
          <a:p>
            <a:pPr marL="857250" lvl="1" indent="-355600">
              <a:buNone/>
            </a:pPr>
            <a:endParaRPr sz="2400" dirty="0"/>
          </a:p>
          <a:p>
            <a:pPr marL="468630" indent="-354330">
              <a:spcBef>
                <a:spcPts val="400"/>
              </a:spcBef>
              <a:buSzPts val="1700"/>
            </a:pPr>
            <a:r>
              <a:rPr lang="en-US" sz="2400" dirty="0"/>
              <a:t>A </a:t>
            </a:r>
            <a:r>
              <a:rPr lang="en-US" sz="2400" i="1" dirty="0"/>
              <a:t>dependent variable</a:t>
            </a:r>
            <a:r>
              <a:rPr lang="en-US" sz="2400" dirty="0"/>
              <a:t> is affected by a variation in one or more associated independent variables (e.g., temperature in a region)</a:t>
            </a:r>
            <a:endParaRPr sz="24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8"/>
          <p:cNvSpPr txBox="1">
            <a:spLocks noGrp="1"/>
          </p:cNvSpPr>
          <p:nvPr>
            <p:ph type="title"/>
          </p:nvPr>
        </p:nvSpPr>
        <p:spPr>
          <a:xfrm>
            <a:off x="152400" y="2385217"/>
            <a:ext cx="3186545" cy="149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Basic data types</a:t>
            </a:r>
            <a:endParaRPr dirty="0"/>
          </a:p>
        </p:txBody>
      </p:sp>
      <p:sp>
        <p:nvSpPr>
          <p:cNvPr id="346" name="Google Shape;346;p38"/>
          <p:cNvSpPr txBox="1">
            <a:spLocks noGrp="1"/>
          </p:cNvSpPr>
          <p:nvPr>
            <p:ph idx="1"/>
          </p:nvPr>
        </p:nvSpPr>
        <p:spPr>
          <a:xfrm>
            <a:off x="3449788" y="1142996"/>
            <a:ext cx="411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indent="-182880">
              <a:spcBef>
                <a:spcPts val="0"/>
              </a:spcBef>
            </a:pPr>
            <a:r>
              <a:rPr lang="en-US" sz="2400" dirty="0"/>
              <a:t>Nominal</a:t>
            </a:r>
            <a:endParaRPr sz="2400" dirty="0"/>
          </a:p>
          <a:p>
            <a:pPr marL="182880" indent="-182880"/>
            <a:r>
              <a:rPr lang="en-US" sz="2400" dirty="0">
                <a:solidFill>
                  <a:srgbClr val="BFBFBF"/>
                </a:solidFill>
              </a:rPr>
              <a:t>Ordinal</a:t>
            </a:r>
            <a:endParaRPr sz="2400" dirty="0"/>
          </a:p>
          <a:p>
            <a:pPr marL="182880" indent="-182880"/>
            <a:r>
              <a:rPr lang="en-US" sz="2400" dirty="0">
                <a:solidFill>
                  <a:srgbClr val="BFBFBF"/>
                </a:solidFill>
              </a:rPr>
              <a:t>Scale / Quantitative</a:t>
            </a:r>
            <a:endParaRPr sz="2400" dirty="0"/>
          </a:p>
          <a:p>
            <a:pPr marL="742950" lvl="1" indent="-349250"/>
            <a:r>
              <a:rPr lang="en-US" sz="2400" dirty="0">
                <a:solidFill>
                  <a:srgbClr val="BFBFBF"/>
                </a:solidFill>
              </a:rPr>
              <a:t>Ratio</a:t>
            </a:r>
            <a:endParaRPr sz="2400" dirty="0"/>
          </a:p>
          <a:p>
            <a:pPr marL="742950" lvl="1" indent="-349250"/>
            <a:r>
              <a:rPr lang="en-US" sz="2400" dirty="0">
                <a:solidFill>
                  <a:srgbClr val="BFBFBF"/>
                </a:solidFill>
              </a:rPr>
              <a:t>Interval</a:t>
            </a:r>
            <a:endParaRPr sz="2400" dirty="0"/>
          </a:p>
        </p:txBody>
      </p:sp>
      <p:sp>
        <p:nvSpPr>
          <p:cNvPr id="347" name="Google Shape;347;p38"/>
          <p:cNvSpPr txBox="1"/>
          <p:nvPr/>
        </p:nvSpPr>
        <p:spPr>
          <a:xfrm>
            <a:off x="7259789" y="1137133"/>
            <a:ext cx="4554415" cy="4577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defTabSz="914400">
              <a:buClr>
                <a:srgbClr val="292934"/>
              </a:buClr>
            </a:pPr>
            <a:r>
              <a:rPr lang="en-US" sz="2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An </a:t>
            </a:r>
            <a:r>
              <a:rPr lang="en-US" sz="2400" kern="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unordered</a:t>
            </a:r>
            <a:r>
              <a:rPr lang="en-US" sz="2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 set		{…}</a:t>
            </a:r>
            <a:endParaRPr sz="2400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914400">
              <a:spcBef>
                <a:spcPts val="480"/>
              </a:spcBef>
              <a:buClr>
                <a:srgbClr val="292934"/>
              </a:buClr>
            </a:pPr>
            <a:r>
              <a:rPr lang="en-US" sz="2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of non-numeric values 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914400">
              <a:spcBef>
                <a:spcPts val="200"/>
              </a:spcBef>
              <a:buClr>
                <a:srgbClr val="292934"/>
              </a:buClr>
            </a:pPr>
            <a:endParaRPr sz="1000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914400">
              <a:spcBef>
                <a:spcPts val="480"/>
              </a:spcBef>
              <a:buClr>
                <a:srgbClr val="292934"/>
              </a:buClr>
            </a:pPr>
            <a:r>
              <a:rPr lang="en-US" sz="2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For example: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914400">
              <a:spcBef>
                <a:spcPts val="200"/>
              </a:spcBef>
              <a:buClr>
                <a:srgbClr val="292934"/>
              </a:buClr>
            </a:pPr>
            <a:endParaRPr sz="1000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8925" indent="-288925" defTabSz="914400">
              <a:spcBef>
                <a:spcPts val="480"/>
              </a:spcBef>
              <a:buClr>
                <a:srgbClr val="292934"/>
              </a:buClr>
              <a:buSzPts val="2400"/>
              <a:buFont typeface="Arial"/>
              <a:buChar char="•"/>
            </a:pPr>
            <a:r>
              <a:rPr lang="en-US" sz="2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Categorical (finite) data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00050" lvl="1" indent="-6350" defTabSz="914400">
              <a:spcBef>
                <a:spcPts val="400"/>
              </a:spcBef>
              <a:buClr>
                <a:srgbClr val="292934"/>
              </a:buClr>
            </a:pPr>
            <a:r>
              <a:rPr lang="en-US" sz="20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{apple, orange, pear}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00050" lvl="1" indent="-6350" defTabSz="914400">
              <a:spcBef>
                <a:spcPts val="400"/>
              </a:spcBef>
              <a:buClr>
                <a:srgbClr val="292934"/>
              </a:buClr>
            </a:pPr>
            <a:r>
              <a:rPr lang="en-US" sz="20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{red, green, blue}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00050" lvl="1" indent="-6350" defTabSz="914400">
              <a:spcBef>
                <a:spcPts val="200"/>
              </a:spcBef>
              <a:buClr>
                <a:srgbClr val="292934"/>
              </a:buClr>
            </a:pPr>
            <a:endParaRPr sz="1000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8925" indent="-288925" defTabSz="914400">
              <a:spcBef>
                <a:spcPts val="480"/>
              </a:spcBef>
              <a:buClr>
                <a:srgbClr val="292934"/>
              </a:buClr>
              <a:buSzPts val="2400"/>
              <a:buFont typeface="Arial"/>
              <a:buChar char="•"/>
            </a:pPr>
            <a:r>
              <a:rPr lang="en-US" sz="2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Arbitrary (infinite) data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00050" lvl="1" indent="-6350" defTabSz="914400">
              <a:spcBef>
                <a:spcPts val="400"/>
              </a:spcBef>
              <a:buClr>
                <a:srgbClr val="292934"/>
              </a:buClr>
            </a:pPr>
            <a:r>
              <a:rPr lang="en-US" sz="20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{“12 Main St. Boston MA”, “45 Wall St. New York NY”, …}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00050" lvl="1" indent="-6350" defTabSz="914400">
              <a:spcBef>
                <a:spcPts val="400"/>
              </a:spcBef>
              <a:buClr>
                <a:srgbClr val="292934"/>
              </a:buClr>
            </a:pPr>
            <a:r>
              <a:rPr lang="en-US" sz="20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{“John Smith”, “Jane Doe”, …}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A7850C8-8932-45FB-824D-8AB7D8469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8BB4B4-FCCA-4BB8-A5B5-7EDD9652D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EA169-A2A5-D1CC-6884-C4505988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07" y="1298448"/>
            <a:ext cx="384793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Who Am I?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AD000C-FECC-4415-AB14-16AC3974C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2727" y="758952"/>
            <a:ext cx="3379859" cy="3191490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4A9CF7B-6D34-42D7-9614-7AA889926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38608" y="758952"/>
            <a:ext cx="2849303" cy="18309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8DEA40E-A1A6-474E-BE3B-A06C929EB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2727" y="4115150"/>
            <a:ext cx="3379859" cy="1983897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72A6C1-76CF-4215-B818-52CFF4D7A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38608" y="2722807"/>
            <a:ext cx="2849303" cy="3367097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Run outline">
            <a:extLst>
              <a:ext uri="{FF2B5EF4-FFF2-40B4-BE49-F238E27FC236}">
                <a16:creationId xmlns:a16="http://schemas.microsoft.com/office/drawing/2014/main" id="{6A3406ED-FB70-F44B-830E-4E1BBBD5A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7903" y="1042986"/>
            <a:ext cx="1443039" cy="144303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E61CE9D6-3D74-4540-A98B-232824586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1" name="Graphic 10" descr="Deciduous tree outline">
            <a:extLst>
              <a:ext uri="{FF2B5EF4-FFF2-40B4-BE49-F238E27FC236}">
                <a16:creationId xmlns:a16="http://schemas.microsoft.com/office/drawing/2014/main" id="{3C0224A4-C520-E780-ADA9-8D7643AD4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24121" y="1686356"/>
            <a:ext cx="1443039" cy="1443039"/>
          </a:xfrm>
          <a:prstGeom prst="rect">
            <a:avLst/>
          </a:prstGeom>
        </p:spPr>
      </p:pic>
      <p:pic>
        <p:nvPicPr>
          <p:cNvPr id="9" name="Graphic 8" descr="Rolling Pin outline">
            <a:extLst>
              <a:ext uri="{FF2B5EF4-FFF2-40B4-BE49-F238E27FC236}">
                <a16:creationId xmlns:a16="http://schemas.microsoft.com/office/drawing/2014/main" id="{AE69D74D-A666-F8C0-0A8E-FDFF489EDF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3568" y="2496714"/>
            <a:ext cx="1443039" cy="144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370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9"/>
          <p:cNvSpPr txBox="1"/>
          <p:nvPr/>
        </p:nvSpPr>
        <p:spPr>
          <a:xfrm>
            <a:off x="7301348" y="1106145"/>
            <a:ext cx="4553712" cy="4577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defTabSz="914400">
              <a:buClr>
                <a:srgbClr val="292934"/>
              </a:buClr>
            </a:pPr>
            <a:r>
              <a:rPr lang="en-US" sz="2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An </a:t>
            </a:r>
            <a:r>
              <a:rPr lang="en-US" sz="2400" kern="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ordered set 		</a:t>
            </a:r>
            <a:r>
              <a:rPr lang="en-US" sz="2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&lt;…&gt;</a:t>
            </a:r>
            <a:endParaRPr sz="2400" kern="0">
              <a:solidFill>
                <a:srgbClr val="D2533C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914400">
              <a:spcBef>
                <a:spcPts val="480"/>
              </a:spcBef>
              <a:buClr>
                <a:srgbClr val="292934"/>
              </a:buClr>
            </a:pPr>
            <a:r>
              <a:rPr lang="en-US" sz="2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(also known as a tuple)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914400">
              <a:spcBef>
                <a:spcPts val="200"/>
              </a:spcBef>
              <a:buClr>
                <a:srgbClr val="292934"/>
              </a:buClr>
            </a:pPr>
            <a:endParaRPr sz="1000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914400">
              <a:spcBef>
                <a:spcPts val="480"/>
              </a:spcBef>
              <a:buClr>
                <a:srgbClr val="292934"/>
              </a:buClr>
            </a:pPr>
            <a:r>
              <a:rPr lang="en-US" sz="2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For example: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914400">
              <a:spcBef>
                <a:spcPts val="200"/>
              </a:spcBef>
              <a:buClr>
                <a:srgbClr val="292934"/>
              </a:buClr>
            </a:pPr>
            <a:endParaRPr sz="1000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 defTabSz="914400">
              <a:spcBef>
                <a:spcPts val="480"/>
              </a:spcBef>
              <a:buClr>
                <a:srgbClr val="292934"/>
              </a:buClr>
              <a:buSzPts val="2400"/>
              <a:buFont typeface="Arial"/>
              <a:buChar char="•"/>
            </a:pPr>
            <a:r>
              <a:rPr lang="en-US" sz="2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Numeric: &lt;2, 4, 6, 8&gt;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342900" indent="-342900" defTabSz="914400">
              <a:spcBef>
                <a:spcPts val="480"/>
              </a:spcBef>
              <a:buClr>
                <a:srgbClr val="292934"/>
              </a:buClr>
              <a:buSzPts val="2400"/>
              <a:buFont typeface="Arial"/>
              <a:buChar char="•"/>
            </a:pPr>
            <a:r>
              <a:rPr lang="en-US" sz="2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Binary:    &lt;0, 1&gt;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342900" indent="-342900" defTabSz="914400">
              <a:spcBef>
                <a:spcPts val="480"/>
              </a:spcBef>
              <a:buClr>
                <a:srgbClr val="292934"/>
              </a:buClr>
              <a:buSzPts val="2400"/>
              <a:buFont typeface="Arial"/>
              <a:buChar char="•"/>
            </a:pPr>
            <a:r>
              <a:rPr lang="en-US" sz="2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Non-numeric: </a:t>
            </a:r>
            <a:endParaRPr sz="2400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 defTabSz="914400">
              <a:spcBef>
                <a:spcPts val="480"/>
              </a:spcBef>
              <a:buClr>
                <a:srgbClr val="292934"/>
              </a:buClr>
            </a:pPr>
            <a:r>
              <a:rPr lang="en-US" sz="2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&lt;G, PG, PG-13, R&gt;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54" name="Google Shape;354;p39"/>
          <p:cNvSpPr txBox="1">
            <a:spLocks noGrp="1"/>
          </p:cNvSpPr>
          <p:nvPr>
            <p:ph idx="1"/>
          </p:nvPr>
        </p:nvSpPr>
        <p:spPr>
          <a:xfrm>
            <a:off x="3491347" y="1115290"/>
            <a:ext cx="411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indent="-182880">
              <a:spcBef>
                <a:spcPts val="0"/>
              </a:spcBef>
            </a:pPr>
            <a:r>
              <a:rPr lang="en-US" sz="2400" dirty="0">
                <a:solidFill>
                  <a:srgbClr val="BFBFBF"/>
                </a:solidFill>
              </a:rPr>
              <a:t>Nominal</a:t>
            </a:r>
            <a:endParaRPr sz="2400" dirty="0"/>
          </a:p>
          <a:p>
            <a:pPr marL="182880" indent="-182880"/>
            <a:r>
              <a:rPr lang="en-US" sz="2400" dirty="0"/>
              <a:t>Ordinal</a:t>
            </a:r>
            <a:endParaRPr sz="2400" dirty="0"/>
          </a:p>
          <a:p>
            <a:pPr marL="182880" indent="-182880"/>
            <a:r>
              <a:rPr lang="en-US" sz="2400" dirty="0">
                <a:solidFill>
                  <a:srgbClr val="BFBFBF"/>
                </a:solidFill>
              </a:rPr>
              <a:t>Scale / Quantitative</a:t>
            </a:r>
            <a:endParaRPr sz="2400" dirty="0"/>
          </a:p>
          <a:p>
            <a:pPr marL="742950" lvl="1" indent="-349250"/>
            <a:r>
              <a:rPr lang="en-US" sz="2400" dirty="0">
                <a:solidFill>
                  <a:srgbClr val="BFBFBF"/>
                </a:solidFill>
              </a:rPr>
              <a:t>Ratio</a:t>
            </a:r>
            <a:endParaRPr sz="2400" dirty="0"/>
          </a:p>
          <a:p>
            <a:pPr marL="742950" lvl="1" indent="-349250"/>
            <a:r>
              <a:rPr lang="en-US" sz="2400" dirty="0">
                <a:solidFill>
                  <a:srgbClr val="BFBFBF"/>
                </a:solidFill>
              </a:rPr>
              <a:t>Interval</a:t>
            </a:r>
            <a:endParaRPr sz="2400" dirty="0">
              <a:solidFill>
                <a:srgbClr val="BFBFBF"/>
              </a:solidFill>
            </a:endParaRPr>
          </a:p>
        </p:txBody>
      </p:sp>
      <p:sp>
        <p:nvSpPr>
          <p:cNvPr id="4" name="Google Shape;345;p38">
            <a:extLst>
              <a:ext uri="{FF2B5EF4-FFF2-40B4-BE49-F238E27FC236}">
                <a16:creationId xmlns:a16="http://schemas.microsoft.com/office/drawing/2014/main" id="{B2C3E0D4-9113-1BB8-E42C-6547EA2423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2385217"/>
            <a:ext cx="3186545" cy="149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Basic data types</a:t>
            </a:r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0"/>
          <p:cNvSpPr txBox="1">
            <a:spLocks noGrp="1"/>
          </p:cNvSpPr>
          <p:nvPr>
            <p:ph idx="1"/>
          </p:nvPr>
        </p:nvSpPr>
        <p:spPr>
          <a:xfrm>
            <a:off x="3491351" y="1101433"/>
            <a:ext cx="411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indent="-182880">
              <a:spcBef>
                <a:spcPts val="0"/>
              </a:spcBef>
            </a:pPr>
            <a:r>
              <a:rPr lang="en-US" sz="2400" dirty="0">
                <a:solidFill>
                  <a:srgbClr val="BFBFBF"/>
                </a:solidFill>
              </a:rPr>
              <a:t>Nominal</a:t>
            </a:r>
            <a:endParaRPr sz="2400" dirty="0"/>
          </a:p>
          <a:p>
            <a:pPr marL="182880" indent="-182880"/>
            <a:r>
              <a:rPr lang="en-US" sz="2400" dirty="0">
                <a:solidFill>
                  <a:srgbClr val="BFBFBF"/>
                </a:solidFill>
              </a:rPr>
              <a:t>Ordinal</a:t>
            </a:r>
            <a:endParaRPr sz="2400" dirty="0"/>
          </a:p>
          <a:p>
            <a:pPr marL="182880" indent="-182880"/>
            <a:r>
              <a:rPr lang="en-US" sz="2400" dirty="0"/>
              <a:t>Scale / Quantitative</a:t>
            </a:r>
            <a:endParaRPr sz="2400" dirty="0"/>
          </a:p>
          <a:p>
            <a:pPr marL="742950" lvl="1" indent="-349250"/>
            <a:r>
              <a:rPr lang="en-US" sz="2400" dirty="0"/>
              <a:t>Ratio</a:t>
            </a:r>
            <a:endParaRPr sz="2400" dirty="0"/>
          </a:p>
          <a:p>
            <a:pPr marL="742950" lvl="1" indent="-349250"/>
            <a:r>
              <a:rPr lang="en-US" sz="2400" dirty="0"/>
              <a:t>Interval</a:t>
            </a:r>
            <a:endParaRPr sz="2400" dirty="0"/>
          </a:p>
          <a:p>
            <a:pPr indent="-327660">
              <a:buNone/>
            </a:pPr>
            <a:endParaRPr sz="2400" dirty="0"/>
          </a:p>
        </p:txBody>
      </p:sp>
      <p:sp>
        <p:nvSpPr>
          <p:cNvPr id="361" name="Google Shape;361;p40"/>
          <p:cNvSpPr txBox="1"/>
          <p:nvPr/>
        </p:nvSpPr>
        <p:spPr>
          <a:xfrm>
            <a:off x="7304399" y="1095571"/>
            <a:ext cx="4645152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defTabSz="914400">
              <a:buClr>
                <a:srgbClr val="292934"/>
              </a:buClr>
            </a:pPr>
            <a:r>
              <a:rPr lang="en-US" sz="2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400" kern="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numeric range		</a:t>
            </a:r>
            <a:r>
              <a:rPr lang="en-US" sz="2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[…]</a:t>
            </a:r>
            <a:endParaRPr sz="2400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914400">
              <a:spcBef>
                <a:spcPts val="200"/>
              </a:spcBef>
              <a:buClr>
                <a:srgbClr val="292934"/>
              </a:buClr>
            </a:pPr>
            <a:endParaRPr sz="1000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914400">
              <a:spcBef>
                <a:spcPts val="480"/>
              </a:spcBef>
              <a:buClr>
                <a:srgbClr val="292934"/>
              </a:buClr>
            </a:pPr>
            <a:r>
              <a:rPr lang="en-US" sz="2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Ratios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857250" lvl="1" indent="-463550" defTabSz="914400">
              <a:spcBef>
                <a:spcPts val="400"/>
              </a:spcBef>
              <a:buClr>
                <a:srgbClr val="292934"/>
              </a:buClr>
              <a:buSzPts val="2000"/>
              <a:buFont typeface="Merriweather Sans"/>
              <a:buChar char="-"/>
            </a:pPr>
            <a:r>
              <a:rPr lang="en-US" sz="20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Distance from “absolute zero”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857250" lvl="1" indent="-463550" defTabSz="914400">
              <a:spcBef>
                <a:spcPts val="400"/>
              </a:spcBef>
              <a:buClr>
                <a:srgbClr val="292934"/>
              </a:buClr>
              <a:buSzPts val="2000"/>
              <a:buFont typeface="Merriweather Sans"/>
              <a:buChar char="-"/>
            </a:pPr>
            <a:r>
              <a:rPr lang="en-US" sz="20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Can be compared mathematically using division</a:t>
            </a:r>
            <a:endParaRPr sz="2000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57250" lvl="1" indent="-463550" defTabSz="914400">
              <a:spcBef>
                <a:spcPts val="400"/>
              </a:spcBef>
              <a:buClr>
                <a:srgbClr val="292934"/>
              </a:buClr>
              <a:buSzPts val="2000"/>
              <a:buFont typeface="Merriweather Sans"/>
              <a:buChar char="-"/>
            </a:pPr>
            <a:r>
              <a:rPr lang="en-US" sz="20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For example: height, weight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00050" lvl="1" indent="-6350" defTabSz="914400">
              <a:spcBef>
                <a:spcPts val="200"/>
              </a:spcBef>
              <a:buClr>
                <a:srgbClr val="292934"/>
              </a:buClr>
            </a:pPr>
            <a:endParaRPr sz="1000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914400">
              <a:spcBef>
                <a:spcPts val="480"/>
              </a:spcBef>
              <a:buClr>
                <a:srgbClr val="292934"/>
              </a:buClr>
            </a:pPr>
            <a:r>
              <a:rPr lang="en-US" sz="2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Intervals</a:t>
            </a:r>
            <a:endParaRPr sz="2400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57250" lvl="1" indent="-463550" defTabSz="914400">
              <a:spcBef>
                <a:spcPts val="400"/>
              </a:spcBef>
              <a:buClr>
                <a:srgbClr val="292934"/>
              </a:buClr>
              <a:buSzPts val="2000"/>
              <a:buFont typeface="Merriweather Sans"/>
              <a:buChar char="-"/>
            </a:pPr>
            <a:r>
              <a:rPr lang="en-US" sz="20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Ordered numeric elements that can be mathematically manipulated, but cannot be compared as ratios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857250" lvl="1" indent="-463550" defTabSz="914400">
              <a:spcBef>
                <a:spcPts val="400"/>
              </a:spcBef>
              <a:buClr>
                <a:srgbClr val="292934"/>
              </a:buClr>
              <a:buSzPts val="2000"/>
              <a:buFont typeface="Merriweather Sans"/>
              <a:buChar char="-"/>
            </a:pPr>
            <a:r>
              <a:rPr lang="en-US" sz="20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E.g.: date, current time</a:t>
            </a:r>
            <a:endParaRPr sz="2000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45;p38">
            <a:extLst>
              <a:ext uri="{FF2B5EF4-FFF2-40B4-BE49-F238E27FC236}">
                <a16:creationId xmlns:a16="http://schemas.microsoft.com/office/drawing/2014/main" id="{1E48C075-18B2-B49A-F893-320A7FF7E01F}"/>
              </a:ext>
            </a:extLst>
          </p:cNvPr>
          <p:cNvSpPr txBox="1">
            <a:spLocks/>
          </p:cNvSpPr>
          <p:nvPr/>
        </p:nvSpPr>
        <p:spPr>
          <a:xfrm>
            <a:off x="152400" y="2385217"/>
            <a:ext cx="3186545" cy="149405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Basic data types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1"/>
          <p:cNvSpPr txBox="1">
            <a:spLocks noGrp="1"/>
          </p:cNvSpPr>
          <p:nvPr>
            <p:ph type="title"/>
          </p:nvPr>
        </p:nvSpPr>
        <p:spPr>
          <a:xfrm>
            <a:off x="124691" y="2209799"/>
            <a:ext cx="3239109" cy="1821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Converting between basic data types</a:t>
            </a:r>
            <a:endParaRPr dirty="0"/>
          </a:p>
        </p:txBody>
      </p:sp>
      <p:sp>
        <p:nvSpPr>
          <p:cNvPr id="368" name="Google Shape;368;p41"/>
          <p:cNvSpPr txBox="1">
            <a:spLocks noGrp="1"/>
          </p:cNvSpPr>
          <p:nvPr>
            <p:ph idx="1"/>
          </p:nvPr>
        </p:nvSpPr>
        <p:spPr>
          <a:xfrm>
            <a:off x="3560622" y="865903"/>
            <a:ext cx="80772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indent="-182880">
              <a:spcBef>
                <a:spcPts val="0"/>
              </a:spcBef>
            </a:pPr>
            <a:r>
              <a:rPr lang="en-US" sz="2400" dirty="0"/>
              <a:t>Q → O	[0, 100] → &lt;F, D, C, B, A&gt;</a:t>
            </a:r>
            <a:endParaRPr sz="2400" dirty="0"/>
          </a:p>
          <a:p>
            <a:pPr marL="400050" lvl="1" indent="-6350">
              <a:spcBef>
                <a:spcPts val="200"/>
              </a:spcBef>
              <a:buNone/>
            </a:pPr>
            <a:endParaRPr sz="2400" dirty="0"/>
          </a:p>
          <a:p>
            <a:pPr marL="182880" indent="-182880"/>
            <a:r>
              <a:rPr lang="en-US" sz="2400" dirty="0"/>
              <a:t>O → N	&lt;F, D, C, B, A&gt; → {C, B, F, D, A}</a:t>
            </a:r>
            <a:endParaRPr sz="2400" dirty="0"/>
          </a:p>
          <a:p>
            <a:pPr marL="400050" lvl="1" indent="-6350">
              <a:spcBef>
                <a:spcPts val="200"/>
              </a:spcBef>
              <a:buNone/>
            </a:pPr>
            <a:endParaRPr sz="2400" dirty="0"/>
          </a:p>
          <a:p>
            <a:pPr marL="182880" indent="-182880"/>
            <a:r>
              <a:rPr lang="en-US" sz="2400" dirty="0"/>
              <a:t>N → O  	(??)</a:t>
            </a:r>
            <a:endParaRPr sz="2400" dirty="0"/>
          </a:p>
          <a:p>
            <a:pPr marL="742950" lvl="1" indent="-349250"/>
            <a:r>
              <a:rPr lang="en-US" sz="2400" dirty="0"/>
              <a:t>{John, Mike, Bob} → &lt;Bob, John, Mike&gt;</a:t>
            </a:r>
            <a:endParaRPr sz="2400" dirty="0"/>
          </a:p>
          <a:p>
            <a:pPr marL="742950" lvl="1" indent="-349250"/>
            <a:r>
              <a:rPr lang="en-US" sz="2400" dirty="0"/>
              <a:t>{red, green, blue} → &lt;blue, green, red&gt;</a:t>
            </a:r>
            <a:endParaRPr sz="2400" dirty="0"/>
          </a:p>
          <a:p>
            <a:pPr marL="400050" lvl="1" indent="-6350">
              <a:spcBef>
                <a:spcPts val="200"/>
              </a:spcBef>
              <a:buNone/>
            </a:pPr>
            <a:endParaRPr sz="2400" dirty="0"/>
          </a:p>
          <a:p>
            <a:pPr marL="182880" indent="-182880"/>
            <a:r>
              <a:rPr lang="en-US" sz="2400" dirty="0"/>
              <a:t>O → Q  	(??)</a:t>
            </a:r>
            <a:endParaRPr sz="2400" dirty="0"/>
          </a:p>
          <a:p>
            <a:pPr marL="742950" lvl="1" indent="-349250"/>
            <a:r>
              <a:rPr lang="en-US" sz="2400" dirty="0"/>
              <a:t>Hashing?</a:t>
            </a:r>
            <a:endParaRPr sz="2400" dirty="0"/>
          </a:p>
          <a:p>
            <a:pPr marL="742950" lvl="1" indent="-349250"/>
            <a:r>
              <a:rPr lang="en-US" sz="2400" dirty="0"/>
              <a:t>Bob + John = ??</a:t>
            </a:r>
            <a:endParaRPr sz="2400" dirty="0"/>
          </a:p>
          <a:p>
            <a:pPr marL="742950" lvl="1" indent="-241300">
              <a:buNone/>
            </a:pPr>
            <a:endParaRPr sz="2400" dirty="0"/>
          </a:p>
          <a:p>
            <a:pPr marL="400050" lvl="1" indent="-6350" algn="ctr">
              <a:spcBef>
                <a:spcPts val="560"/>
              </a:spcBef>
              <a:buNone/>
            </a:pPr>
            <a:r>
              <a:rPr lang="en-US" sz="2400" dirty="0">
                <a:solidFill>
                  <a:schemeClr val="dk2"/>
                </a:solidFill>
              </a:rPr>
              <a:t>Discussion:</a:t>
            </a:r>
            <a:r>
              <a:rPr lang="en-US" sz="2400" dirty="0"/>
              <a:t> what do you notice?</a:t>
            </a:r>
            <a:endParaRPr sz="2400" dirty="0"/>
          </a:p>
        </p:txBody>
      </p:sp>
      <p:sp>
        <p:nvSpPr>
          <p:cNvPr id="369" name="Google Shape;369;p41"/>
          <p:cNvSpPr txBox="1"/>
          <p:nvPr/>
        </p:nvSpPr>
        <p:spPr>
          <a:xfrm>
            <a:off x="3363800" y="6564150"/>
            <a:ext cx="7254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defTabSz="914400">
              <a:buClr>
                <a:srgbClr val="000000"/>
              </a:buClr>
            </a:pPr>
            <a:r>
              <a:rPr lang="en-US" sz="12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Readings in Information Visualization: Using Vision To Think. Card, Mackinglay, Schneiderman, 1999</a:t>
            </a:r>
            <a:endParaRPr sz="1200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41"/>
          <p:cNvSpPr/>
          <p:nvPr/>
        </p:nvSpPr>
        <p:spPr>
          <a:xfrm>
            <a:off x="3865422" y="5649750"/>
            <a:ext cx="7467600" cy="9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endParaRPr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2"/>
          <p:cNvSpPr txBox="1">
            <a:spLocks noGrp="1"/>
          </p:cNvSpPr>
          <p:nvPr>
            <p:ph type="title"/>
          </p:nvPr>
        </p:nvSpPr>
        <p:spPr>
          <a:xfrm>
            <a:off x="180109" y="2611581"/>
            <a:ext cx="2951018" cy="1877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Basic operations</a:t>
            </a:r>
            <a:endParaRPr dirty="0"/>
          </a:p>
        </p:txBody>
      </p:sp>
      <p:sp>
        <p:nvSpPr>
          <p:cNvPr id="376" name="Google Shape;376;p42"/>
          <p:cNvSpPr txBox="1">
            <a:spLocks noGrp="1"/>
          </p:cNvSpPr>
          <p:nvPr>
            <p:ph idx="1"/>
          </p:nvPr>
        </p:nvSpPr>
        <p:spPr>
          <a:xfrm>
            <a:off x="3546764" y="9906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68630" indent="-354330">
              <a:spcBef>
                <a:spcPts val="0"/>
              </a:spcBef>
            </a:pPr>
            <a:r>
              <a:rPr lang="en-US" sz="2400" dirty="0"/>
              <a:t>Nominal (N)</a:t>
            </a:r>
            <a:endParaRPr sz="2400" dirty="0"/>
          </a:p>
          <a:p>
            <a:pPr marL="868680" lvl="1" indent="-347980"/>
            <a:r>
              <a:rPr lang="en-US" sz="2400" dirty="0"/>
              <a:t>Equality: = and ≠</a:t>
            </a:r>
            <a:endParaRPr sz="2400" dirty="0"/>
          </a:p>
          <a:p>
            <a:pPr marL="868680" lvl="1" indent="-347980"/>
            <a:r>
              <a:rPr lang="en-US" sz="2400" dirty="0"/>
              <a:t>Frequency: how often does </a:t>
            </a:r>
            <a:r>
              <a:rPr lang="en-US" sz="2400" i="1" dirty="0"/>
              <a:t>x</a:t>
            </a:r>
            <a:r>
              <a:rPr lang="en-US" sz="2400" dirty="0"/>
              <a:t> appear?</a:t>
            </a:r>
            <a:endParaRPr sz="2400" dirty="0"/>
          </a:p>
          <a:p>
            <a:pPr marL="537210" indent="-220344">
              <a:spcBef>
                <a:spcPts val="280"/>
              </a:spcBef>
              <a:buSzPts val="1190"/>
              <a:buNone/>
            </a:pPr>
            <a:endParaRPr sz="2400" dirty="0"/>
          </a:p>
          <a:p>
            <a:pPr marL="468630" indent="-354330"/>
            <a:r>
              <a:rPr lang="en-US" sz="2400" dirty="0"/>
              <a:t>Ordinal (O)</a:t>
            </a:r>
            <a:endParaRPr sz="2400" dirty="0"/>
          </a:p>
          <a:p>
            <a:pPr marL="868680" lvl="1" indent="-347980"/>
            <a:r>
              <a:rPr lang="en-US" sz="2400" dirty="0"/>
              <a:t>Relation to other points: &gt;, &lt;, ≥, ≤</a:t>
            </a:r>
            <a:endParaRPr sz="2400" dirty="0"/>
          </a:p>
          <a:p>
            <a:pPr marL="868680" lvl="1" indent="-347980"/>
            <a:r>
              <a:rPr lang="en-US" sz="2400" dirty="0"/>
              <a:t>Distribution: inference on relative frequency</a:t>
            </a:r>
            <a:endParaRPr sz="2400" dirty="0"/>
          </a:p>
          <a:p>
            <a:pPr marL="537210" indent="-241934">
              <a:spcBef>
                <a:spcPts val="200"/>
              </a:spcBef>
              <a:buSzPts val="850"/>
              <a:buNone/>
            </a:pPr>
            <a:endParaRPr sz="2400" dirty="0"/>
          </a:p>
          <a:p>
            <a:pPr marL="468630" indent="-354330"/>
            <a:r>
              <a:rPr lang="en-US" sz="2400" dirty="0"/>
              <a:t>Quantitative (Q)</a:t>
            </a:r>
            <a:endParaRPr sz="2400" dirty="0"/>
          </a:p>
          <a:p>
            <a:pPr marL="868680" lvl="1" indent="-347980"/>
            <a:r>
              <a:rPr lang="en-US" sz="2400" dirty="0"/>
              <a:t>Other mathematical operations: (+, -, *, /, etc.)</a:t>
            </a:r>
            <a:endParaRPr sz="2400" dirty="0"/>
          </a:p>
          <a:p>
            <a:pPr marL="868680" lvl="1" indent="-347980"/>
            <a:r>
              <a:rPr lang="en-US" sz="2400" dirty="0"/>
              <a:t>Descriptive statistics: </a:t>
            </a:r>
            <a:r>
              <a:rPr lang="en-US" sz="2400" i="1" dirty="0"/>
              <a:t>average, standard deviation, etc.</a:t>
            </a:r>
            <a:endParaRPr sz="24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3"/>
          <p:cNvSpPr txBox="1">
            <a:spLocks noGrp="1"/>
          </p:cNvSpPr>
          <p:nvPr>
            <p:ph type="title"/>
          </p:nvPr>
        </p:nvSpPr>
        <p:spPr>
          <a:xfrm>
            <a:off x="180109" y="2438399"/>
            <a:ext cx="3186546" cy="1745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Why is this important?</a:t>
            </a:r>
            <a:endParaRPr dirty="0"/>
          </a:p>
        </p:txBody>
      </p:sp>
      <p:sp>
        <p:nvSpPr>
          <p:cNvPr id="382" name="Google Shape;382;p43"/>
          <p:cNvSpPr txBox="1">
            <a:spLocks noGrp="1"/>
          </p:cNvSpPr>
          <p:nvPr>
            <p:ph idx="1"/>
          </p:nvPr>
        </p:nvSpPr>
        <p:spPr>
          <a:xfrm>
            <a:off x="3477491" y="9906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indent="-182880">
              <a:spcBef>
                <a:spcPts val="0"/>
              </a:spcBef>
            </a:pPr>
            <a:r>
              <a:rPr lang="en-US" sz="2400" dirty="0"/>
              <a:t>Data have dimensions</a:t>
            </a:r>
            <a:endParaRPr sz="2400" dirty="0"/>
          </a:p>
          <a:p>
            <a:pPr marL="0" indent="0">
              <a:spcBef>
                <a:spcPts val="200"/>
              </a:spcBef>
              <a:buNone/>
            </a:pPr>
            <a:endParaRPr sz="2400" dirty="0"/>
          </a:p>
          <a:p>
            <a:pPr marL="182880" indent="-182880"/>
            <a:r>
              <a:rPr lang="en-US" sz="2400" dirty="0"/>
              <a:t>Visualizations have dimensions, too</a:t>
            </a:r>
            <a:endParaRPr sz="2400" dirty="0"/>
          </a:p>
          <a:p>
            <a:pPr marL="0" indent="0">
              <a:spcBef>
                <a:spcPts val="200"/>
              </a:spcBef>
              <a:buNone/>
            </a:pPr>
            <a:endParaRPr sz="2400" dirty="0"/>
          </a:p>
          <a:p>
            <a:pPr marL="182880" indent="-182880"/>
            <a:r>
              <a:rPr lang="en-US" sz="2400" dirty="0"/>
              <a:t>To build visualizations, we need to </a:t>
            </a:r>
            <a:r>
              <a:rPr lang="en-US" sz="2400" b="1" dirty="0"/>
              <a:t>map</a:t>
            </a:r>
            <a:r>
              <a:rPr lang="en-US" sz="2400" dirty="0"/>
              <a:t> data dimensions to visual dimensions</a:t>
            </a:r>
            <a:endParaRPr sz="2400" b="1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4"/>
          <p:cNvSpPr txBox="1">
            <a:spLocks noGrp="1"/>
          </p:cNvSpPr>
          <p:nvPr>
            <p:ph type="title"/>
          </p:nvPr>
        </p:nvSpPr>
        <p:spPr>
          <a:xfrm>
            <a:off x="193631" y="2154382"/>
            <a:ext cx="2909787" cy="2166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Key question for this course</a:t>
            </a:r>
            <a:endParaRPr dirty="0"/>
          </a:p>
        </p:txBody>
      </p:sp>
      <p:sp>
        <p:nvSpPr>
          <p:cNvPr id="388" name="Google Shape;388;p44"/>
          <p:cNvSpPr txBox="1">
            <a:spLocks noGrp="1"/>
          </p:cNvSpPr>
          <p:nvPr>
            <p:ph idx="1"/>
          </p:nvPr>
        </p:nvSpPr>
        <p:spPr>
          <a:xfrm>
            <a:off x="3540811" y="8001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Which </a:t>
            </a:r>
            <a:r>
              <a:rPr lang="en-US" sz="2400" b="1" dirty="0"/>
              <a:t>data dimension </a:t>
            </a:r>
            <a:r>
              <a:rPr lang="en-US" sz="2400" dirty="0"/>
              <a:t>should be mapped </a:t>
            </a:r>
            <a:endParaRPr sz="2400" dirty="0"/>
          </a:p>
          <a:p>
            <a:pPr marL="0" indent="0" algn="r">
              <a:buNone/>
            </a:pPr>
            <a:r>
              <a:rPr lang="en-US" sz="2400" dirty="0"/>
              <a:t>to which </a:t>
            </a:r>
            <a:r>
              <a:rPr lang="en-US" sz="2400" b="1" dirty="0"/>
              <a:t>visual dimension?</a:t>
            </a:r>
            <a:endParaRPr sz="2400" dirty="0"/>
          </a:p>
          <a:p>
            <a:pPr indent="-327660">
              <a:buNone/>
            </a:pPr>
            <a:endParaRPr sz="2400" dirty="0"/>
          </a:p>
          <a:p>
            <a:pPr indent="-327660">
              <a:buNone/>
            </a:pPr>
            <a:endParaRPr sz="2400" dirty="0"/>
          </a:p>
        </p:txBody>
      </p:sp>
      <p:grpSp>
        <p:nvGrpSpPr>
          <p:cNvPr id="389" name="Google Shape;389;p44"/>
          <p:cNvGrpSpPr/>
          <p:nvPr/>
        </p:nvGrpSpPr>
        <p:grpSpPr>
          <a:xfrm>
            <a:off x="4328879" y="1738746"/>
            <a:ext cx="6653463" cy="4038600"/>
            <a:chOff x="433137" y="1600200"/>
            <a:chExt cx="8482263" cy="5105400"/>
          </a:xfrm>
        </p:grpSpPr>
        <p:pic>
          <p:nvPicPr>
            <p:cNvPr id="390" name="Google Shape;390;p4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85800" y="1600200"/>
              <a:ext cx="3945841" cy="2514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" name="Google Shape;391;p4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00337" y="1600200"/>
              <a:ext cx="4185201" cy="2514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" name="Google Shape;392;p4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33137" y="4182029"/>
              <a:ext cx="4185201" cy="2514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4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700337" y="4173057"/>
              <a:ext cx="4215063" cy="253254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5"/>
          <p:cNvSpPr txBox="1">
            <a:spLocks noGrp="1"/>
          </p:cNvSpPr>
          <p:nvPr>
            <p:ph type="title"/>
          </p:nvPr>
        </p:nvSpPr>
        <p:spPr>
          <a:xfrm>
            <a:off x="234145" y="2446089"/>
            <a:ext cx="2917767" cy="1965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Answer: it depends</a:t>
            </a:r>
            <a:endParaRPr dirty="0"/>
          </a:p>
        </p:txBody>
      </p:sp>
      <p:pic>
        <p:nvPicPr>
          <p:cNvPr id="399" name="Google Shape;399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2934" y="1646923"/>
            <a:ext cx="4308179" cy="3155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51912" y="1607125"/>
            <a:ext cx="4294676" cy="3213282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5"/>
          <p:cNvSpPr txBox="1"/>
          <p:nvPr/>
        </p:nvSpPr>
        <p:spPr>
          <a:xfrm>
            <a:off x="8700654" y="4581973"/>
            <a:ext cx="304800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defTabSz="914400">
              <a:buClr>
                <a:srgbClr val="000000"/>
              </a:buClr>
            </a:pPr>
            <a:r>
              <a:rPr lang="en-US" kern="0" dirty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Gymnastics       Basketball</a:t>
            </a:r>
            <a:endParaRPr kern="0" dirty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45"/>
          <p:cNvSpPr txBox="1"/>
          <p:nvPr/>
        </p:nvSpPr>
        <p:spPr>
          <a:xfrm>
            <a:off x="5375566" y="1237793"/>
            <a:ext cx="510540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b="1" kern="0" dirty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Average Height for Youth Sports Participants</a:t>
            </a:r>
            <a:endParaRPr b="1" kern="0" dirty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402;p45">
            <a:extLst>
              <a:ext uri="{FF2B5EF4-FFF2-40B4-BE49-F238E27FC236}">
                <a16:creationId xmlns:a16="http://schemas.microsoft.com/office/drawing/2014/main" id="{EFB8CA54-F798-7B3D-65CC-73747DA65224}"/>
              </a:ext>
            </a:extLst>
          </p:cNvPr>
          <p:cNvSpPr txBox="1"/>
          <p:nvPr/>
        </p:nvSpPr>
        <p:spPr>
          <a:xfrm>
            <a:off x="4126074" y="4581973"/>
            <a:ext cx="304800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defTabSz="914400">
              <a:buClr>
                <a:srgbClr val="000000"/>
              </a:buClr>
            </a:pPr>
            <a:r>
              <a:rPr lang="en-US" kern="0" dirty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Gymnastics       Basketball</a:t>
            </a:r>
            <a:endParaRPr kern="0" dirty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6"/>
          <p:cNvSpPr txBox="1">
            <a:spLocks noGrp="1"/>
          </p:cNvSpPr>
          <p:nvPr>
            <p:ph type="title"/>
          </p:nvPr>
        </p:nvSpPr>
        <p:spPr>
          <a:xfrm>
            <a:off x="290945" y="2438400"/>
            <a:ext cx="3020291" cy="1939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What we’ll cover in this class</a:t>
            </a:r>
            <a:endParaRPr dirty="0"/>
          </a:p>
        </p:txBody>
      </p:sp>
      <p:sp>
        <p:nvSpPr>
          <p:cNvPr id="409" name="Google Shape;409;p46"/>
          <p:cNvSpPr txBox="1">
            <a:spLocks noGrp="1"/>
          </p:cNvSpPr>
          <p:nvPr>
            <p:ph idx="1"/>
          </p:nvPr>
        </p:nvSpPr>
        <p:spPr>
          <a:xfrm>
            <a:off x="3491347" y="768922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indent="-182880">
              <a:spcBef>
                <a:spcPts val="0"/>
              </a:spcBef>
            </a:pPr>
            <a:r>
              <a:rPr lang="en-US" sz="2400" dirty="0">
                <a:solidFill>
                  <a:schemeClr val="accent1"/>
                </a:solidFill>
              </a:rPr>
              <a:t>Visualization Fundamentals (next class)</a:t>
            </a:r>
            <a:endParaRPr sz="2400" dirty="0"/>
          </a:p>
          <a:p>
            <a:pPr marL="182880" indent="-182880"/>
            <a:r>
              <a:rPr lang="en-US" sz="2400" dirty="0">
                <a:solidFill>
                  <a:schemeClr val="accent1"/>
                </a:solidFill>
              </a:rPr>
              <a:t>Perception</a:t>
            </a:r>
            <a:endParaRPr sz="2400" dirty="0"/>
          </a:p>
          <a:p>
            <a:pPr marL="182880" indent="-182880"/>
            <a:r>
              <a:rPr lang="en-US" sz="2400" dirty="0">
                <a:solidFill>
                  <a:schemeClr val="accent1"/>
                </a:solidFill>
              </a:rPr>
              <a:t>Design Principles</a:t>
            </a:r>
            <a:endParaRPr sz="2400" dirty="0"/>
          </a:p>
          <a:p>
            <a:pPr marL="182880" indent="-182880"/>
            <a:r>
              <a:rPr lang="en-US" sz="2400" dirty="0">
                <a:solidFill>
                  <a:schemeClr val="accent1"/>
                </a:solidFill>
              </a:rPr>
              <a:t>Color Theory</a:t>
            </a:r>
            <a:endParaRPr sz="2400" dirty="0"/>
          </a:p>
          <a:p>
            <a:pPr marL="182880" indent="-182880"/>
            <a:r>
              <a:rPr lang="en-US" sz="2400" dirty="0">
                <a:solidFill>
                  <a:schemeClr val="accent1"/>
                </a:solidFill>
              </a:rPr>
              <a:t>Dealing with Multiple Variables</a:t>
            </a:r>
            <a:endParaRPr sz="2400" dirty="0"/>
          </a:p>
          <a:p>
            <a:pPr marL="182880" indent="-182880"/>
            <a:r>
              <a:rPr lang="en-US" sz="2400" dirty="0">
                <a:solidFill>
                  <a:schemeClr val="accent1"/>
                </a:solidFill>
              </a:rPr>
              <a:t>Text Data</a:t>
            </a:r>
            <a:endParaRPr sz="2400" dirty="0"/>
          </a:p>
          <a:p>
            <a:pPr marL="182880" indent="-182880"/>
            <a:r>
              <a:rPr lang="en-US" sz="2400" dirty="0">
                <a:solidFill>
                  <a:schemeClr val="accent1"/>
                </a:solidFill>
              </a:rPr>
              <a:t>Storytelling with Data</a:t>
            </a:r>
            <a:endParaRPr sz="2400" dirty="0"/>
          </a:p>
          <a:p>
            <a:pPr marL="182880" indent="-182880"/>
            <a:r>
              <a:rPr lang="en-US" sz="2400" dirty="0">
                <a:solidFill>
                  <a:schemeClr val="accent1"/>
                </a:solidFill>
              </a:rPr>
              <a:t>Data-Driven Journalism</a:t>
            </a:r>
            <a:endParaRPr sz="2400" dirty="0"/>
          </a:p>
          <a:p>
            <a:pPr marL="182880" indent="-182880"/>
            <a:r>
              <a:rPr lang="en-US" sz="2400" dirty="0">
                <a:solidFill>
                  <a:schemeClr val="accent1"/>
                </a:solidFill>
              </a:rPr>
              <a:t>Animation and Movement</a:t>
            </a:r>
            <a:endParaRPr sz="2400" dirty="0"/>
          </a:p>
          <a:p>
            <a:pPr marL="182880" indent="-182880"/>
            <a:r>
              <a:rPr lang="en-US" sz="2400" dirty="0">
                <a:solidFill>
                  <a:schemeClr val="accent1"/>
                </a:solidFill>
              </a:rPr>
              <a:t>Interactive Visualization</a:t>
            </a:r>
            <a:endParaRPr sz="2400" dirty="0"/>
          </a:p>
        </p:txBody>
      </p:sp>
      <p:sp>
        <p:nvSpPr>
          <p:cNvPr id="2" name="Google Shape;410;p46">
            <a:extLst>
              <a:ext uri="{FF2B5EF4-FFF2-40B4-BE49-F238E27FC236}">
                <a16:creationId xmlns:a16="http://schemas.microsoft.com/office/drawing/2014/main" id="{189A0E92-8C54-F92B-B19C-879D34EE20AC}"/>
              </a:ext>
            </a:extLst>
          </p:cNvPr>
          <p:cNvSpPr txBox="1"/>
          <p:nvPr/>
        </p:nvSpPr>
        <p:spPr>
          <a:xfrm>
            <a:off x="3491347" y="768922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lvl="0" indent="-182880" defTabSz="914400">
              <a:lnSpc>
                <a:spcPct val="90000"/>
              </a:lnSpc>
              <a:buClr>
                <a:srgbClr val="A9A57C"/>
              </a:buClr>
              <a:buFont typeface="Wingdings 2" pitchFamily="18" charset="2"/>
              <a:buChar char=""/>
            </a:pPr>
            <a:r>
              <a:rPr lang="en-US" sz="2400" dirty="0">
                <a:solidFill>
                  <a:schemeClr val="bg1"/>
                </a:solidFill>
              </a:rPr>
              <a:t>Visualization Fundamentals (next class)</a:t>
            </a:r>
          </a:p>
          <a:p>
            <a:pPr marL="182880" lvl="0" indent="-182880" defTabSz="914400">
              <a:lnSpc>
                <a:spcPct val="90000"/>
              </a:lnSpc>
              <a:spcBef>
                <a:spcPts val="1200"/>
              </a:spcBef>
              <a:buClr>
                <a:srgbClr val="A9A57C"/>
              </a:buClr>
              <a:buFont typeface="Wingdings 2" pitchFamily="18" charset="2"/>
              <a:buChar char=""/>
            </a:pPr>
            <a:r>
              <a:rPr lang="en-US" sz="2400" dirty="0">
                <a:solidFill>
                  <a:schemeClr val="bg1"/>
                </a:solidFill>
              </a:rPr>
              <a:t>Perception</a:t>
            </a:r>
          </a:p>
          <a:p>
            <a:pPr marL="182880" lvl="0" indent="-182880" defTabSz="914400">
              <a:lnSpc>
                <a:spcPct val="90000"/>
              </a:lnSpc>
              <a:spcBef>
                <a:spcPts val="1200"/>
              </a:spcBef>
              <a:buClr>
                <a:srgbClr val="A9A57C"/>
              </a:buClr>
              <a:buFont typeface="Wingdings 2" pitchFamily="18" charset="2"/>
              <a:buChar char=""/>
            </a:pPr>
            <a:r>
              <a:rPr lang="en-US" sz="2400" dirty="0">
                <a:solidFill>
                  <a:schemeClr val="bg1"/>
                </a:solidFill>
              </a:rPr>
              <a:t>Design Principles</a:t>
            </a:r>
          </a:p>
          <a:p>
            <a:pPr marL="182880" lvl="0" indent="-182880" defTabSz="914400">
              <a:lnSpc>
                <a:spcPct val="90000"/>
              </a:lnSpc>
              <a:spcBef>
                <a:spcPts val="1200"/>
              </a:spcBef>
              <a:buClr>
                <a:srgbClr val="A9A57C"/>
              </a:buClr>
              <a:buFont typeface="Wingdings 2" pitchFamily="18" charset="2"/>
              <a:buChar char=""/>
            </a:pPr>
            <a:r>
              <a:rPr lang="en-US" sz="2400" dirty="0">
                <a:solidFill>
                  <a:schemeClr val="bg1"/>
                </a:solidFill>
              </a:rPr>
              <a:t>Color Theory</a:t>
            </a:r>
          </a:p>
          <a:p>
            <a:pPr marL="182880" lvl="0" indent="-182880" defTabSz="914400">
              <a:lnSpc>
                <a:spcPct val="90000"/>
              </a:lnSpc>
              <a:spcBef>
                <a:spcPts val="1200"/>
              </a:spcBef>
              <a:buClr>
                <a:srgbClr val="A9A57C"/>
              </a:buClr>
              <a:buFont typeface="Wingdings 2" pitchFamily="18" charset="2"/>
              <a:buChar char=""/>
            </a:pPr>
            <a:r>
              <a:rPr lang="en-US" sz="2400" dirty="0">
                <a:solidFill>
                  <a:schemeClr val="bg1"/>
                </a:solidFill>
              </a:rPr>
              <a:t>Dealing with Multiple Variables</a:t>
            </a:r>
          </a:p>
          <a:p>
            <a:pPr marL="182880" lvl="0" indent="-182880" defTabSz="914400">
              <a:lnSpc>
                <a:spcPct val="90000"/>
              </a:lnSpc>
              <a:spcBef>
                <a:spcPts val="1200"/>
              </a:spcBef>
              <a:buClr>
                <a:srgbClr val="A9A57C"/>
              </a:buClr>
              <a:buFont typeface="Wingdings 2" pitchFamily="18" charset="2"/>
              <a:buChar char=""/>
            </a:pPr>
            <a:r>
              <a:rPr lang="en-US" sz="2400" dirty="0">
                <a:solidFill>
                  <a:schemeClr val="bg1"/>
                </a:solidFill>
              </a:rPr>
              <a:t>Text Data</a:t>
            </a:r>
          </a:p>
          <a:p>
            <a:pPr marL="182880" lvl="0" indent="-182880" defTabSz="914400">
              <a:lnSpc>
                <a:spcPct val="90000"/>
              </a:lnSpc>
              <a:spcBef>
                <a:spcPts val="1200"/>
              </a:spcBef>
              <a:buClr>
                <a:srgbClr val="A9A57C"/>
              </a:buClr>
              <a:buFont typeface="Wingdings 2" pitchFamily="18" charset="2"/>
              <a:buChar char=""/>
            </a:pPr>
            <a:r>
              <a:rPr lang="en-US" sz="2400" dirty="0">
                <a:solidFill>
                  <a:schemeClr val="bg1"/>
                </a:solidFill>
              </a:rPr>
              <a:t>Storytelling with Data</a:t>
            </a:r>
          </a:p>
          <a:p>
            <a:pPr marL="182880" lvl="0" indent="-182880" defTabSz="914400">
              <a:lnSpc>
                <a:spcPct val="90000"/>
              </a:lnSpc>
              <a:spcBef>
                <a:spcPts val="1200"/>
              </a:spcBef>
              <a:buClr>
                <a:srgbClr val="A9A57C"/>
              </a:buClr>
              <a:buFont typeface="Wingdings 2" pitchFamily="18" charset="2"/>
              <a:buChar char=""/>
            </a:pPr>
            <a:r>
              <a:rPr lang="en-US" sz="2400" dirty="0">
                <a:solidFill>
                  <a:schemeClr val="bg1"/>
                </a:solidFill>
              </a:rPr>
              <a:t>Data-Driven Journalism</a:t>
            </a:r>
          </a:p>
          <a:p>
            <a:pPr marL="182880" lvl="0" indent="-182880" defTabSz="914400">
              <a:lnSpc>
                <a:spcPct val="90000"/>
              </a:lnSpc>
              <a:spcBef>
                <a:spcPts val="1200"/>
              </a:spcBef>
              <a:buClr>
                <a:srgbClr val="A9A57C"/>
              </a:buClr>
              <a:buFont typeface="Wingdings 2" pitchFamily="18" charset="2"/>
              <a:buChar char=""/>
            </a:pPr>
            <a:r>
              <a:rPr lang="en-US" sz="2400" dirty="0">
                <a:solidFill>
                  <a:schemeClr val="bg1"/>
                </a:solidFill>
              </a:rPr>
              <a:t>Animation and Movement</a:t>
            </a:r>
          </a:p>
          <a:p>
            <a:pPr marL="182880" lvl="0" indent="-182880" defTabSz="914400">
              <a:lnSpc>
                <a:spcPct val="90000"/>
              </a:lnSpc>
              <a:spcBef>
                <a:spcPts val="1200"/>
              </a:spcBef>
              <a:buClr>
                <a:srgbClr val="A9A57C"/>
              </a:buClr>
              <a:buFont typeface="Wingdings 2" pitchFamily="18" charset="2"/>
              <a:buChar char=""/>
            </a:pPr>
            <a:r>
              <a:rPr lang="en-US" sz="2400" dirty="0">
                <a:solidFill>
                  <a:schemeClr val="bg1"/>
                </a:solidFill>
              </a:rPr>
              <a:t>Interactive Visualization</a:t>
            </a:r>
          </a:p>
          <a:p>
            <a:pPr defTabSz="914400">
              <a:spcBef>
                <a:spcPts val="480"/>
              </a:spcBef>
              <a:buClr>
                <a:srgbClr val="93A299"/>
              </a:buClr>
            </a:pPr>
            <a:endParaRPr sz="2400" kern="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7"/>
          <p:cNvSpPr txBox="1">
            <a:spLocks noGrp="1"/>
          </p:cNvSpPr>
          <p:nvPr>
            <p:ph type="title"/>
          </p:nvPr>
        </p:nvSpPr>
        <p:spPr>
          <a:xfrm>
            <a:off x="235528" y="2237508"/>
            <a:ext cx="3034145" cy="2182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General information</a:t>
            </a:r>
            <a:endParaRPr dirty="0"/>
          </a:p>
        </p:txBody>
      </p:sp>
      <p:sp>
        <p:nvSpPr>
          <p:cNvPr id="417" name="Google Shape;417;p47"/>
          <p:cNvSpPr txBox="1">
            <a:spLocks noGrp="1"/>
          </p:cNvSpPr>
          <p:nvPr>
            <p:ph idx="1"/>
          </p:nvPr>
        </p:nvSpPr>
        <p:spPr>
          <a:xfrm>
            <a:off x="3546763" y="9906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indent="-182880">
              <a:spcBef>
                <a:spcPts val="0"/>
              </a:spcBef>
            </a:pPr>
            <a:r>
              <a:rPr lang="en-US" sz="3200" dirty="0"/>
              <a:t>Course website:</a:t>
            </a:r>
          </a:p>
          <a:p>
            <a:pPr marL="182880" indent="-182880">
              <a:spcBef>
                <a:spcPts val="0"/>
              </a:spcBef>
            </a:pPr>
            <a:endParaRPr lang="en-US" sz="3200" dirty="0"/>
          </a:p>
          <a:p>
            <a:pPr lvl="1">
              <a:spcBef>
                <a:spcPts val="0"/>
              </a:spcBef>
            </a:pPr>
            <a:r>
              <a:rPr lang="en-US" sz="3200" dirty="0">
                <a:hlinkClick r:id="rId3"/>
              </a:rPr>
              <a:t>https://amosca01.github.io/SDS-CS109/</a:t>
            </a:r>
            <a:r>
              <a:rPr lang="en-US" sz="3200" dirty="0"/>
              <a:t> </a:t>
            </a:r>
            <a:endParaRPr sz="32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8"/>
          <p:cNvSpPr txBox="1">
            <a:spLocks noGrp="1"/>
          </p:cNvSpPr>
          <p:nvPr>
            <p:ph type="title"/>
          </p:nvPr>
        </p:nvSpPr>
        <p:spPr>
          <a:xfrm>
            <a:off x="169583" y="2466104"/>
            <a:ext cx="2660073" cy="1537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Structure of this course</a:t>
            </a:r>
            <a:endParaRPr dirty="0"/>
          </a:p>
        </p:txBody>
      </p:sp>
      <p:sp>
        <p:nvSpPr>
          <p:cNvPr id="424" name="Google Shape;424;p48"/>
          <p:cNvSpPr txBox="1">
            <a:spLocks noGrp="1"/>
          </p:cNvSpPr>
          <p:nvPr>
            <p:ph idx="1"/>
          </p:nvPr>
        </p:nvSpPr>
        <p:spPr>
          <a:xfrm>
            <a:off x="3505202" y="796632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indent="-182880">
              <a:spcBef>
                <a:spcPts val="0"/>
              </a:spcBef>
            </a:pPr>
            <a:r>
              <a:rPr lang="en-US" sz="2400" dirty="0"/>
              <a:t>Disclaimer: </a:t>
            </a:r>
            <a:endParaRPr sz="2400" dirty="0"/>
          </a:p>
          <a:p>
            <a:pPr marL="0" indent="0" algn="ctr">
              <a:spcBef>
                <a:spcPts val="640"/>
              </a:spcBef>
              <a:buNone/>
            </a:pPr>
            <a:r>
              <a:rPr lang="en-US" sz="2400" dirty="0"/>
              <a:t>this class is an experiment in </a:t>
            </a:r>
            <a:r>
              <a:rPr lang="en-US" sz="2400" b="1" dirty="0"/>
              <a:t>constructionism </a:t>
            </a:r>
            <a:endParaRPr sz="2400" dirty="0"/>
          </a:p>
          <a:p>
            <a:pPr marL="0" indent="0" algn="ctr">
              <a:spcBef>
                <a:spcPts val="360"/>
              </a:spcBef>
              <a:buNone/>
            </a:pPr>
            <a:r>
              <a:rPr lang="en-US" dirty="0"/>
              <a:t>(the idea that people learn most effectively </a:t>
            </a:r>
            <a:endParaRPr dirty="0"/>
          </a:p>
          <a:p>
            <a:pPr marL="0" indent="0" algn="ctr">
              <a:spcBef>
                <a:spcPts val="360"/>
              </a:spcBef>
              <a:buNone/>
            </a:pPr>
            <a:r>
              <a:rPr lang="en-US" dirty="0"/>
              <a:t>when they’re building personally-meaningful things)</a:t>
            </a:r>
            <a:endParaRPr dirty="0"/>
          </a:p>
          <a:p>
            <a:pPr marL="0" indent="0">
              <a:spcBef>
                <a:spcPts val="200"/>
              </a:spcBef>
              <a:buNone/>
            </a:pPr>
            <a:endParaRPr sz="2400" dirty="0"/>
          </a:p>
          <a:p>
            <a:pPr marL="182880" indent="-182880"/>
            <a:r>
              <a:rPr lang="en-US" sz="2400" dirty="0"/>
              <a:t>Our job as instructors:</a:t>
            </a:r>
            <a:endParaRPr sz="2400" dirty="0"/>
          </a:p>
        </p:txBody>
      </p:sp>
      <p:pic>
        <p:nvPicPr>
          <p:cNvPr id="425" name="Google Shape;425;p48" descr="mage result for building block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2" y="3606508"/>
            <a:ext cx="3257550" cy="244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8" descr="mage result for questi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2244" y="3768432"/>
            <a:ext cx="1563558" cy="2287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8" descr="mage result for clipart heart person"/>
          <p:cNvPicPr preferRelativeResize="0"/>
          <p:nvPr/>
        </p:nvPicPr>
        <p:blipFill rotWithShape="1">
          <a:blip r:embed="rId5">
            <a:alphaModFix/>
          </a:blip>
          <a:srcRect l="15175" t="8989" r="5580"/>
          <a:stretch/>
        </p:blipFill>
        <p:spPr>
          <a:xfrm>
            <a:off x="8839203" y="3844632"/>
            <a:ext cx="2962393" cy="25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A7850C8-8932-45FB-824D-8AB7D8469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8BB4B4-FCCA-4BB8-A5B5-7EDD9652D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EA169-A2A5-D1CC-6884-C4505988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07" y="1298448"/>
            <a:ext cx="384793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Who Am I?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AD000C-FECC-4415-AB14-16AC3974C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2727" y="758952"/>
            <a:ext cx="3379859" cy="3191490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4A9CF7B-6D34-42D7-9614-7AA889926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38608" y="758952"/>
            <a:ext cx="2849303" cy="18309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8DEA40E-A1A6-474E-BE3B-A06C929EB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2727" y="4115150"/>
            <a:ext cx="3379859" cy="1983897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72A6C1-76CF-4215-B818-52CFF4D7A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38608" y="2722807"/>
            <a:ext cx="2849303" cy="3367097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Run outline">
            <a:extLst>
              <a:ext uri="{FF2B5EF4-FFF2-40B4-BE49-F238E27FC236}">
                <a16:creationId xmlns:a16="http://schemas.microsoft.com/office/drawing/2014/main" id="{6A3406ED-FB70-F44B-830E-4E1BBBD5A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7903" y="1042986"/>
            <a:ext cx="1443039" cy="144303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E61CE9D6-3D74-4540-A98B-232824586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1" name="Graphic 10" descr="Deciduous tree outline">
            <a:extLst>
              <a:ext uri="{FF2B5EF4-FFF2-40B4-BE49-F238E27FC236}">
                <a16:creationId xmlns:a16="http://schemas.microsoft.com/office/drawing/2014/main" id="{3C0224A4-C520-E780-ADA9-8D7643AD4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24121" y="1686356"/>
            <a:ext cx="1443039" cy="1443039"/>
          </a:xfrm>
          <a:prstGeom prst="rect">
            <a:avLst/>
          </a:prstGeom>
        </p:spPr>
      </p:pic>
      <p:pic>
        <p:nvPicPr>
          <p:cNvPr id="9" name="Graphic 8" descr="Rolling Pin outline">
            <a:extLst>
              <a:ext uri="{FF2B5EF4-FFF2-40B4-BE49-F238E27FC236}">
                <a16:creationId xmlns:a16="http://schemas.microsoft.com/office/drawing/2014/main" id="{AE69D74D-A666-F8C0-0A8E-FDFF489EDF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3568" y="2496714"/>
            <a:ext cx="1443039" cy="1443039"/>
          </a:xfrm>
          <a:prstGeom prst="rect">
            <a:avLst/>
          </a:prstGeom>
        </p:spPr>
      </p:pic>
      <p:pic>
        <p:nvPicPr>
          <p:cNvPr id="6" name="Graphic 5" descr="Computer outline">
            <a:extLst>
              <a:ext uri="{FF2B5EF4-FFF2-40B4-BE49-F238E27FC236}">
                <a16:creationId xmlns:a16="http://schemas.microsoft.com/office/drawing/2014/main" id="{19ED5668-2A51-3705-E494-1F9EDC7DB5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78028" y="2744866"/>
            <a:ext cx="1528359" cy="1528359"/>
          </a:xfrm>
          <a:prstGeom prst="rect">
            <a:avLst/>
          </a:prstGeom>
        </p:spPr>
      </p:pic>
      <p:pic>
        <p:nvPicPr>
          <p:cNvPr id="8" name="Graphic 7" descr="Diploma roll outline">
            <a:extLst>
              <a:ext uri="{FF2B5EF4-FFF2-40B4-BE49-F238E27FC236}">
                <a16:creationId xmlns:a16="http://schemas.microsoft.com/office/drawing/2014/main" id="{E674053C-30DF-5BCD-240B-E0DCA5D71B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8842116">
            <a:off x="9694853" y="3284573"/>
            <a:ext cx="1967141" cy="19671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FD14AA-591B-F28C-8215-7450A2F88E59}"/>
              </a:ext>
            </a:extLst>
          </p:cNvPr>
          <p:cNvSpPr txBox="1"/>
          <p:nvPr/>
        </p:nvSpPr>
        <p:spPr>
          <a:xfrm rot="18974100">
            <a:off x="10334367" y="3866460"/>
            <a:ext cx="478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Dr.</a:t>
            </a:r>
          </a:p>
        </p:txBody>
      </p:sp>
      <p:pic>
        <p:nvPicPr>
          <p:cNvPr id="13" name="Graphic 12" descr="Periodic Graph outline">
            <a:extLst>
              <a:ext uri="{FF2B5EF4-FFF2-40B4-BE49-F238E27FC236}">
                <a16:creationId xmlns:a16="http://schemas.microsoft.com/office/drawing/2014/main" id="{C4D15C3F-ADC6-EA65-1011-17F2517888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626020" y="4988630"/>
            <a:ext cx="914400" cy="914400"/>
          </a:xfrm>
          <a:prstGeom prst="rect">
            <a:avLst/>
          </a:prstGeom>
        </p:spPr>
      </p:pic>
      <p:pic>
        <p:nvPicPr>
          <p:cNvPr id="15" name="Graphic 14" descr="Scatterplot outline">
            <a:extLst>
              <a:ext uri="{FF2B5EF4-FFF2-40B4-BE49-F238E27FC236}">
                <a16:creationId xmlns:a16="http://schemas.microsoft.com/office/drawing/2014/main" id="{52EF2DA9-FE0A-3D65-91F6-152AA6793D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53008" y="4988630"/>
            <a:ext cx="914400" cy="914400"/>
          </a:xfrm>
          <a:prstGeom prst="rect">
            <a:avLst/>
          </a:prstGeom>
        </p:spPr>
      </p:pic>
      <p:pic>
        <p:nvPicPr>
          <p:cNvPr id="19" name="Graphic 18" descr="Bar chart outline">
            <a:extLst>
              <a:ext uri="{FF2B5EF4-FFF2-40B4-BE49-F238E27FC236}">
                <a16:creationId xmlns:a16="http://schemas.microsoft.com/office/drawing/2014/main" id="{4C310D26-A60B-2D5E-7BBC-EC5802DE00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87465" y="498863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161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0"/>
          <p:cNvSpPr txBox="1">
            <a:spLocks noGrp="1"/>
          </p:cNvSpPr>
          <p:nvPr>
            <p:ph type="title"/>
          </p:nvPr>
        </p:nvSpPr>
        <p:spPr>
          <a:xfrm>
            <a:off x="124691" y="2438400"/>
            <a:ext cx="3200400" cy="1620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Preparing for labs</a:t>
            </a:r>
            <a:endParaRPr dirty="0"/>
          </a:p>
        </p:txBody>
      </p:sp>
      <p:sp>
        <p:nvSpPr>
          <p:cNvPr id="440" name="Google Shape;440;p50"/>
          <p:cNvSpPr txBox="1">
            <a:spLocks noGrp="1"/>
          </p:cNvSpPr>
          <p:nvPr>
            <p:ph idx="1"/>
          </p:nvPr>
        </p:nvSpPr>
        <p:spPr>
          <a:xfrm>
            <a:off x="3505199" y="891163"/>
            <a:ext cx="8368145" cy="4830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  <a:p>
            <a:pPr marL="182880" indent="-182880"/>
            <a:r>
              <a:rPr lang="en-US" sz="2400" dirty="0"/>
              <a:t>Our labs will be run using Tableau, a drag-and-drop visualization tool suite</a:t>
            </a:r>
            <a:endParaRPr sz="2400" dirty="0"/>
          </a:p>
          <a:p>
            <a:pPr marL="0" indent="0">
              <a:spcBef>
                <a:spcPts val="200"/>
              </a:spcBef>
              <a:buNone/>
            </a:pPr>
            <a:endParaRPr sz="2400" dirty="0"/>
          </a:p>
          <a:p>
            <a:pPr marL="182880" indent="-182880"/>
            <a:r>
              <a:rPr lang="en-US" sz="2400" dirty="0"/>
              <a:t>Tableau for Teaching has donated license keys (good for one year) for everyone enrolled in this course</a:t>
            </a:r>
            <a:endParaRPr sz="2400" dirty="0"/>
          </a:p>
          <a:p>
            <a:pPr marL="0" indent="0">
              <a:spcBef>
                <a:spcPts val="200"/>
              </a:spcBef>
              <a:buNone/>
            </a:pPr>
            <a:endParaRPr sz="2400" dirty="0"/>
          </a:p>
          <a:p>
            <a:pPr marL="182880" indent="-182880"/>
            <a:r>
              <a:rPr lang="en-US" sz="2400" dirty="0"/>
              <a:t>Instructions for getting a license will be posted </a:t>
            </a:r>
            <a:r>
              <a:rPr lang="en-US" sz="2400"/>
              <a:t>to shortly</a:t>
            </a:r>
            <a:endParaRPr sz="2400" dirty="0"/>
          </a:p>
        </p:txBody>
      </p:sp>
      <p:pic>
        <p:nvPicPr>
          <p:cNvPr id="441" name="Google Shape;441;p50" descr="tableau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49800" y="810491"/>
            <a:ext cx="5740400" cy="119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1"/>
          <p:cNvSpPr txBox="1">
            <a:spLocks noGrp="1"/>
          </p:cNvSpPr>
          <p:nvPr>
            <p:ph type="title"/>
          </p:nvPr>
        </p:nvSpPr>
        <p:spPr>
          <a:xfrm>
            <a:off x="193964" y="2750128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Course project</a:t>
            </a:r>
            <a:endParaRPr dirty="0"/>
          </a:p>
        </p:txBody>
      </p:sp>
      <p:sp>
        <p:nvSpPr>
          <p:cNvPr id="447" name="Google Shape;447;p51"/>
          <p:cNvSpPr txBox="1">
            <a:spLocks noGrp="1"/>
          </p:cNvSpPr>
          <p:nvPr>
            <p:ph idx="1"/>
          </p:nvPr>
        </p:nvSpPr>
        <p:spPr>
          <a:xfrm>
            <a:off x="3477491" y="8001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5729" indent="-11429">
              <a:lnSpc>
                <a:spcPct val="90000"/>
              </a:lnSpc>
              <a:spcBef>
                <a:spcPts val="0"/>
              </a:spcBef>
              <a:buNone/>
            </a:pPr>
            <a:endParaRPr sz="2400" dirty="0"/>
          </a:p>
          <a:p>
            <a:pPr marL="468630" indent="-354330">
              <a:lnSpc>
                <a:spcPct val="90000"/>
              </a:lnSpc>
              <a:spcBef>
                <a:spcPts val="0"/>
              </a:spcBef>
            </a:pPr>
            <a:r>
              <a:rPr lang="en-US" sz="2400" dirty="0"/>
              <a:t>Goals:</a:t>
            </a:r>
            <a:endParaRPr sz="2400" dirty="0"/>
          </a:p>
          <a:p>
            <a:pPr marL="742950" lvl="1" indent="-349249">
              <a:lnSpc>
                <a:spcPct val="90000"/>
              </a:lnSpc>
              <a:spcBef>
                <a:spcPts val="0"/>
              </a:spcBef>
              <a:buSzPts val="1530"/>
            </a:pPr>
            <a:r>
              <a:rPr lang="en-US" sz="2400" dirty="0"/>
              <a:t>Learn how to break big, unwieldy questions down into clear, manageable problems</a:t>
            </a:r>
            <a:endParaRPr sz="2400" dirty="0"/>
          </a:p>
          <a:p>
            <a:pPr marL="742950" lvl="1" indent="-349250">
              <a:lnSpc>
                <a:spcPct val="90000"/>
              </a:lnSpc>
              <a:spcBef>
                <a:spcPts val="0"/>
              </a:spcBef>
            </a:pPr>
            <a:r>
              <a:rPr lang="en-US" sz="2400" dirty="0"/>
              <a:t>Figure out if/how the techniques we cover in class apply to your specific problems</a:t>
            </a:r>
            <a:endParaRPr sz="2400" dirty="0"/>
          </a:p>
          <a:p>
            <a:pPr marL="742950" lvl="1" indent="-349250">
              <a:lnSpc>
                <a:spcPct val="90000"/>
              </a:lnSpc>
              <a:spcBef>
                <a:spcPts val="0"/>
              </a:spcBef>
              <a:buSzPts val="1870"/>
            </a:pPr>
            <a:r>
              <a:rPr lang="en-US" sz="2400" b="1" dirty="0"/>
              <a:t>Use visualization to address them</a:t>
            </a:r>
            <a:endParaRPr sz="2400" dirty="0"/>
          </a:p>
          <a:p>
            <a:pPr marL="400050" lvl="1" indent="-6350">
              <a:lnSpc>
                <a:spcPct val="90000"/>
              </a:lnSpc>
              <a:spcBef>
                <a:spcPts val="0"/>
              </a:spcBef>
              <a:buNone/>
            </a:pPr>
            <a:endParaRPr sz="2400" b="1" dirty="0"/>
          </a:p>
          <a:p>
            <a:pPr marL="468630" indent="-354330">
              <a:lnSpc>
                <a:spcPct val="90000"/>
              </a:lnSpc>
              <a:spcBef>
                <a:spcPts val="0"/>
              </a:spcBef>
            </a:pPr>
            <a:r>
              <a:rPr lang="en-US" sz="2400" dirty="0"/>
              <a:t>Several (graded) milestones along the way</a:t>
            </a:r>
            <a:endParaRPr sz="2400" dirty="0"/>
          </a:p>
          <a:p>
            <a:pPr marL="125729" indent="-11429">
              <a:lnSpc>
                <a:spcPct val="90000"/>
              </a:lnSpc>
              <a:spcBef>
                <a:spcPts val="0"/>
              </a:spcBef>
              <a:buNone/>
            </a:pPr>
            <a:endParaRPr sz="2400" dirty="0"/>
          </a:p>
          <a:p>
            <a:pPr marL="468630" indent="-354330">
              <a:lnSpc>
                <a:spcPct val="90000"/>
              </a:lnSpc>
              <a:spcBef>
                <a:spcPts val="0"/>
              </a:spcBef>
            </a:pPr>
            <a:r>
              <a:rPr lang="en-US" sz="2400" dirty="0"/>
              <a:t>Demos and discussion on the final day of class</a:t>
            </a:r>
            <a:endParaRPr sz="2400" dirty="0"/>
          </a:p>
          <a:p>
            <a:pPr marL="857250" lvl="1" indent="-334010">
              <a:lnSpc>
                <a:spcPct val="90000"/>
              </a:lnSpc>
              <a:spcBef>
                <a:spcPts val="0"/>
              </a:spcBef>
              <a:buSzPts val="2040"/>
              <a:buNone/>
            </a:pPr>
            <a:endParaRPr sz="2400" dirty="0"/>
          </a:p>
          <a:p>
            <a:pPr marL="125729" indent="-11429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b="1" dirty="0"/>
              <a:t>gain real experience | solve real problems </a:t>
            </a:r>
            <a:endParaRPr sz="2400" dirty="0"/>
          </a:p>
          <a:p>
            <a:pPr marL="125729" indent="-11429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b="1" dirty="0"/>
              <a:t>build real relationships</a:t>
            </a:r>
            <a:endParaRPr sz="2400" b="1" dirty="0"/>
          </a:p>
          <a:p>
            <a:pPr marL="182880" indent="-53339">
              <a:lnSpc>
                <a:spcPct val="90000"/>
              </a:lnSpc>
              <a:buNone/>
            </a:pPr>
            <a:endParaRPr sz="24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2"/>
          <p:cNvSpPr txBox="1">
            <a:spLocks noGrp="1"/>
          </p:cNvSpPr>
          <p:nvPr>
            <p:ph type="title"/>
          </p:nvPr>
        </p:nvSpPr>
        <p:spPr>
          <a:xfrm>
            <a:off x="152400" y="2334490"/>
            <a:ext cx="2964873" cy="1821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What you’ll get</a:t>
            </a:r>
            <a:endParaRPr dirty="0"/>
          </a:p>
        </p:txBody>
      </p:sp>
      <p:sp>
        <p:nvSpPr>
          <p:cNvPr id="453" name="Google Shape;453;p52"/>
          <p:cNvSpPr txBox="1">
            <a:spLocks noGrp="1"/>
          </p:cNvSpPr>
          <p:nvPr>
            <p:ph idx="1"/>
          </p:nvPr>
        </p:nvSpPr>
        <p:spPr>
          <a:xfrm>
            <a:off x="3519054" y="990600"/>
            <a:ext cx="81534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By the end of this course, you will:</a:t>
            </a:r>
            <a:endParaRPr sz="2400" dirty="0"/>
          </a:p>
          <a:p>
            <a:pPr marL="457200" lvl="1" indent="-190500"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/>
              <a:t>Know how to use visualization to </a:t>
            </a:r>
            <a:r>
              <a:rPr lang="en-US" sz="2400" b="1" dirty="0"/>
              <a:t>communicate ideas</a:t>
            </a:r>
            <a:endParaRPr sz="2400" dirty="0"/>
          </a:p>
          <a:p>
            <a:pPr marL="457200" lvl="1" indent="-190500"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/>
              <a:t>Know the </a:t>
            </a:r>
            <a:r>
              <a:rPr lang="en-US" sz="2400" b="1" dirty="0"/>
              <a:t>foundational methods </a:t>
            </a:r>
            <a:r>
              <a:rPr lang="en-US" sz="2400" dirty="0"/>
              <a:t>and tools available</a:t>
            </a:r>
            <a:endParaRPr sz="2400" dirty="0"/>
          </a:p>
          <a:p>
            <a:pPr marL="457200" lvl="1" indent="-190500"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/>
              <a:t>Be familiar with </a:t>
            </a:r>
            <a:r>
              <a:rPr lang="en-US" sz="2400" b="1" dirty="0"/>
              <a:t>ongoing research </a:t>
            </a:r>
            <a:r>
              <a:rPr lang="en-US" sz="2400" dirty="0"/>
              <a:t>in visualization</a:t>
            </a:r>
            <a:endParaRPr sz="2400" dirty="0"/>
          </a:p>
          <a:p>
            <a:pPr marL="457200" lvl="1" indent="-190500"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/>
              <a:t>Have (marketable!) experience developing useful visualizations to solve </a:t>
            </a:r>
            <a:r>
              <a:rPr lang="en-US" sz="2400" b="1" dirty="0"/>
              <a:t>real problems</a:t>
            </a:r>
            <a:endParaRPr sz="2400" dirty="0"/>
          </a:p>
          <a:p>
            <a:pPr marL="182880" indent="-53339">
              <a:buNone/>
            </a:pPr>
            <a:endParaRPr sz="24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3"/>
          <p:cNvSpPr txBox="1">
            <a:spLocks noGrp="1"/>
          </p:cNvSpPr>
          <p:nvPr>
            <p:ph type="title"/>
          </p:nvPr>
        </p:nvSpPr>
        <p:spPr>
          <a:xfrm>
            <a:off x="249382" y="2438400"/>
            <a:ext cx="2798618" cy="2092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What I expect from you</a:t>
            </a:r>
            <a:endParaRPr dirty="0"/>
          </a:p>
        </p:txBody>
      </p:sp>
      <p:sp>
        <p:nvSpPr>
          <p:cNvPr id="460" name="Google Shape;460;p53"/>
          <p:cNvSpPr txBox="1">
            <a:spLocks noGrp="1"/>
          </p:cNvSpPr>
          <p:nvPr>
            <p:ph idx="1"/>
          </p:nvPr>
        </p:nvSpPr>
        <p:spPr>
          <a:xfrm>
            <a:off x="3477489" y="9906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indent="-182880">
              <a:spcBef>
                <a:spcPts val="0"/>
              </a:spcBef>
            </a:pPr>
            <a:r>
              <a:rPr lang="en-US" sz="2400" dirty="0"/>
              <a:t>You like challenging problems, and you’re excited about “figuring stuff out”</a:t>
            </a:r>
            <a:endParaRPr sz="2400" dirty="0"/>
          </a:p>
          <a:p>
            <a:pPr marL="182880" indent="-123507">
              <a:spcBef>
                <a:spcPts val="220"/>
              </a:spcBef>
              <a:buSzPts val="935"/>
              <a:buNone/>
            </a:pPr>
            <a:endParaRPr sz="2400" dirty="0"/>
          </a:p>
          <a:p>
            <a:pPr marL="182880" indent="-182880"/>
            <a:r>
              <a:rPr lang="en-US" sz="2400" dirty="0"/>
              <a:t>You’re willing to get comfortable asking questions</a:t>
            </a:r>
            <a:endParaRPr sz="2400" dirty="0"/>
          </a:p>
          <a:p>
            <a:pPr marL="0" indent="0">
              <a:spcBef>
                <a:spcPts val="200"/>
              </a:spcBef>
              <a:buNone/>
            </a:pPr>
            <a:endParaRPr sz="2400" dirty="0"/>
          </a:p>
          <a:p>
            <a:pPr marL="182880" indent="-182880"/>
            <a:r>
              <a:rPr lang="en-US" sz="2400" dirty="0"/>
              <a:t>You’re interested in the perspectives of people with very different backgrounds from your own</a:t>
            </a:r>
            <a:endParaRPr sz="2400" dirty="0"/>
          </a:p>
          <a:p>
            <a:pPr marL="0" indent="0">
              <a:spcBef>
                <a:spcPts val="200"/>
              </a:spcBef>
              <a:buNone/>
            </a:pPr>
            <a:endParaRPr sz="2400" dirty="0"/>
          </a:p>
          <a:p>
            <a:pPr marL="182880" indent="-182880"/>
            <a:r>
              <a:rPr lang="en-US" sz="2400" dirty="0"/>
              <a:t>You turn things in on time, show up to class, or let me know in advance*</a:t>
            </a:r>
            <a:endParaRPr sz="2400" dirty="0"/>
          </a:p>
          <a:p>
            <a:pPr marL="0" indent="0">
              <a:spcBef>
                <a:spcPts val="200"/>
              </a:spcBef>
              <a:buNone/>
            </a:pPr>
            <a:endParaRPr sz="24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4"/>
          <p:cNvSpPr txBox="1">
            <a:spLocks noGrp="1"/>
          </p:cNvSpPr>
          <p:nvPr>
            <p:ph type="title"/>
          </p:nvPr>
        </p:nvSpPr>
        <p:spPr>
          <a:xfrm>
            <a:off x="249382" y="2438399"/>
            <a:ext cx="3075709" cy="1911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What you can expect from me</a:t>
            </a:r>
            <a:endParaRPr dirty="0"/>
          </a:p>
        </p:txBody>
      </p:sp>
      <p:sp>
        <p:nvSpPr>
          <p:cNvPr id="466" name="Google Shape;466;p54"/>
          <p:cNvSpPr txBox="1">
            <a:spLocks noGrp="1"/>
          </p:cNvSpPr>
          <p:nvPr>
            <p:ph idx="1"/>
          </p:nvPr>
        </p:nvSpPr>
        <p:spPr>
          <a:xfrm>
            <a:off x="3491346" y="838200"/>
            <a:ext cx="8229600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indent="-182880">
              <a:spcBef>
                <a:spcPts val="0"/>
              </a:spcBef>
            </a:pPr>
            <a:r>
              <a:rPr lang="en-US" sz="2400" dirty="0"/>
              <a:t>I’m flexible </a:t>
            </a:r>
            <a:r>
              <a:rPr lang="en-US" sz="2400" dirty="0" err="1"/>
              <a:t>w.r.t.</a:t>
            </a:r>
            <a:r>
              <a:rPr lang="en-US" sz="2400" dirty="0"/>
              <a:t> the topics we cover: </a:t>
            </a:r>
            <a:endParaRPr sz="2400" dirty="0"/>
          </a:p>
          <a:p>
            <a:pPr marL="457200" lvl="1" indent="-190500">
              <a:spcBef>
                <a:spcPts val="320"/>
              </a:spcBef>
              <a:buSzPts val="1360"/>
            </a:pPr>
            <a:r>
              <a:rPr lang="en-US" sz="2400" dirty="0"/>
              <a:t>This course is a collaboration</a:t>
            </a:r>
            <a:endParaRPr sz="2400" dirty="0"/>
          </a:p>
          <a:p>
            <a:pPr marL="457200" lvl="1" indent="-190500">
              <a:spcBef>
                <a:spcPts val="320"/>
              </a:spcBef>
              <a:buSzPts val="1360"/>
            </a:pPr>
            <a:r>
              <a:rPr lang="en-US" sz="2400" dirty="0"/>
              <a:t>If there’s something you want to learn that’s not on the agenda, speak up!</a:t>
            </a:r>
          </a:p>
          <a:p>
            <a:pPr marL="457200" lvl="1" indent="-190500">
              <a:spcBef>
                <a:spcPts val="320"/>
              </a:spcBef>
              <a:buSzPts val="1360"/>
            </a:pPr>
            <a:r>
              <a:rPr lang="en-US" sz="2400" dirty="0"/>
              <a:t>If I’m doing something that doesn’t work for you (Font too small on presentations? Speaking too quickly? Using a marker or color you can’t see?), please let me know!</a:t>
            </a:r>
          </a:p>
          <a:p>
            <a:pPr marL="457200" lvl="1" indent="-190500">
              <a:spcBef>
                <a:spcPts val="320"/>
              </a:spcBef>
              <a:buSzPts val="1360"/>
            </a:pPr>
            <a:endParaRPr lang="en-US" sz="2400" dirty="0"/>
          </a:p>
          <a:p>
            <a:pPr marL="0" indent="0">
              <a:spcBef>
                <a:spcPts val="320"/>
              </a:spcBef>
              <a:buSzPts val="1360"/>
              <a:buNone/>
            </a:pPr>
            <a:r>
              <a:rPr lang="en-US" sz="2400" dirty="0"/>
              <a:t>I’m here to help you succeed, and I believe you all have the ability to succeed </a:t>
            </a:r>
            <a:endParaRPr sz="24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6"/>
          <p:cNvSpPr txBox="1">
            <a:spLocks noGrp="1"/>
          </p:cNvSpPr>
          <p:nvPr>
            <p:ph type="title"/>
          </p:nvPr>
        </p:nvSpPr>
        <p:spPr>
          <a:xfrm>
            <a:off x="401782" y="29337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Questions?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A7850C8-8932-45FB-824D-8AB7D8469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8BB4B4-FCCA-4BB8-A5B5-7EDD9652D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EA169-A2A5-D1CC-6884-C4505988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07" y="1298448"/>
            <a:ext cx="384793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Who Am I?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AD000C-FECC-4415-AB14-16AC3974C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2727" y="758952"/>
            <a:ext cx="3379859" cy="3191490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4A9CF7B-6D34-42D7-9614-7AA889926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38608" y="758952"/>
            <a:ext cx="2849303" cy="18309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8DEA40E-A1A6-474E-BE3B-A06C929EB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2727" y="4115150"/>
            <a:ext cx="3379859" cy="1983897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72A6C1-76CF-4215-B818-52CFF4D7A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38608" y="2722807"/>
            <a:ext cx="2849303" cy="3367097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Run outline">
            <a:extLst>
              <a:ext uri="{FF2B5EF4-FFF2-40B4-BE49-F238E27FC236}">
                <a16:creationId xmlns:a16="http://schemas.microsoft.com/office/drawing/2014/main" id="{6A3406ED-FB70-F44B-830E-4E1BBBD5A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7903" y="1042986"/>
            <a:ext cx="1443039" cy="144303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E61CE9D6-3D74-4540-A98B-232824586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1" name="Graphic 10" descr="Deciduous tree outline">
            <a:extLst>
              <a:ext uri="{FF2B5EF4-FFF2-40B4-BE49-F238E27FC236}">
                <a16:creationId xmlns:a16="http://schemas.microsoft.com/office/drawing/2014/main" id="{3C0224A4-C520-E780-ADA9-8D7643AD4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24121" y="1686356"/>
            <a:ext cx="1443039" cy="1443039"/>
          </a:xfrm>
          <a:prstGeom prst="rect">
            <a:avLst/>
          </a:prstGeom>
        </p:spPr>
      </p:pic>
      <p:pic>
        <p:nvPicPr>
          <p:cNvPr id="9" name="Graphic 8" descr="Rolling Pin outline">
            <a:extLst>
              <a:ext uri="{FF2B5EF4-FFF2-40B4-BE49-F238E27FC236}">
                <a16:creationId xmlns:a16="http://schemas.microsoft.com/office/drawing/2014/main" id="{AE69D74D-A666-F8C0-0A8E-FDFF489EDF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3568" y="2496714"/>
            <a:ext cx="1443039" cy="1443039"/>
          </a:xfrm>
          <a:prstGeom prst="rect">
            <a:avLst/>
          </a:prstGeom>
        </p:spPr>
      </p:pic>
      <p:pic>
        <p:nvPicPr>
          <p:cNvPr id="6" name="Graphic 5" descr="Computer outline">
            <a:extLst>
              <a:ext uri="{FF2B5EF4-FFF2-40B4-BE49-F238E27FC236}">
                <a16:creationId xmlns:a16="http://schemas.microsoft.com/office/drawing/2014/main" id="{19ED5668-2A51-3705-E494-1F9EDC7DB5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78028" y="2744866"/>
            <a:ext cx="1528359" cy="1528359"/>
          </a:xfrm>
          <a:prstGeom prst="rect">
            <a:avLst/>
          </a:prstGeom>
        </p:spPr>
      </p:pic>
      <p:pic>
        <p:nvPicPr>
          <p:cNvPr id="8" name="Graphic 7" descr="Diploma roll outline">
            <a:extLst>
              <a:ext uri="{FF2B5EF4-FFF2-40B4-BE49-F238E27FC236}">
                <a16:creationId xmlns:a16="http://schemas.microsoft.com/office/drawing/2014/main" id="{E674053C-30DF-5BCD-240B-E0DCA5D71B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8842116">
            <a:off x="9694853" y="3284573"/>
            <a:ext cx="1967141" cy="19671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FD14AA-591B-F28C-8215-7450A2F88E59}"/>
              </a:ext>
            </a:extLst>
          </p:cNvPr>
          <p:cNvSpPr txBox="1"/>
          <p:nvPr/>
        </p:nvSpPr>
        <p:spPr>
          <a:xfrm rot="18974100">
            <a:off x="10334367" y="3866460"/>
            <a:ext cx="478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Dr.</a:t>
            </a:r>
          </a:p>
        </p:txBody>
      </p:sp>
      <p:pic>
        <p:nvPicPr>
          <p:cNvPr id="13" name="Graphic 12" descr="Periodic Graph outline">
            <a:extLst>
              <a:ext uri="{FF2B5EF4-FFF2-40B4-BE49-F238E27FC236}">
                <a16:creationId xmlns:a16="http://schemas.microsoft.com/office/drawing/2014/main" id="{C4D15C3F-ADC6-EA65-1011-17F2517888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626020" y="4988630"/>
            <a:ext cx="914400" cy="914400"/>
          </a:xfrm>
          <a:prstGeom prst="rect">
            <a:avLst/>
          </a:prstGeom>
        </p:spPr>
      </p:pic>
      <p:pic>
        <p:nvPicPr>
          <p:cNvPr id="15" name="Graphic 14" descr="Scatterplot outline">
            <a:extLst>
              <a:ext uri="{FF2B5EF4-FFF2-40B4-BE49-F238E27FC236}">
                <a16:creationId xmlns:a16="http://schemas.microsoft.com/office/drawing/2014/main" id="{52EF2DA9-FE0A-3D65-91F6-152AA6793D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53008" y="4988630"/>
            <a:ext cx="914400" cy="914400"/>
          </a:xfrm>
          <a:prstGeom prst="rect">
            <a:avLst/>
          </a:prstGeom>
        </p:spPr>
      </p:pic>
      <p:pic>
        <p:nvPicPr>
          <p:cNvPr id="19" name="Graphic 18" descr="Bar chart outline">
            <a:extLst>
              <a:ext uri="{FF2B5EF4-FFF2-40B4-BE49-F238E27FC236}">
                <a16:creationId xmlns:a16="http://schemas.microsoft.com/office/drawing/2014/main" id="{4C310D26-A60B-2D5E-7BBC-EC5802DE00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87465" y="4988630"/>
            <a:ext cx="914400" cy="914400"/>
          </a:xfrm>
          <a:prstGeom prst="rect">
            <a:avLst/>
          </a:prstGeom>
        </p:spPr>
      </p:pic>
      <p:pic>
        <p:nvPicPr>
          <p:cNvPr id="4" name="Picture 2" descr="Progress Pride Flag Download - Make Badges">
            <a:extLst>
              <a:ext uri="{FF2B5EF4-FFF2-40B4-BE49-F238E27FC236}">
                <a16:creationId xmlns:a16="http://schemas.microsoft.com/office/drawing/2014/main" id="{E3C4DD0A-50C0-5970-4CE0-38470792B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958" y="5171644"/>
            <a:ext cx="1688677" cy="84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 descr="Business Growth outline">
            <a:extLst>
              <a:ext uri="{FF2B5EF4-FFF2-40B4-BE49-F238E27FC236}">
                <a16:creationId xmlns:a16="http://schemas.microsoft.com/office/drawing/2014/main" id="{BA70DCEE-47AA-E958-C83C-EEEEC7DC1B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888744" y="4205975"/>
            <a:ext cx="1896798" cy="1896798"/>
          </a:xfrm>
          <a:prstGeom prst="rect">
            <a:avLst/>
          </a:prstGeom>
        </p:spPr>
      </p:pic>
      <p:pic>
        <p:nvPicPr>
          <p:cNvPr id="1026" name="Picture 2" descr="Amazon.com : Black Lives Matter Flag 3x5ft Poly : Patio, Lawn &amp; Garden">
            <a:extLst>
              <a:ext uri="{FF2B5EF4-FFF2-40B4-BE49-F238E27FC236}">
                <a16:creationId xmlns:a16="http://schemas.microsoft.com/office/drawing/2014/main" id="{364A768E-0A0B-D88B-8F7D-27F93FBE8C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alphaModFix am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2"/>
          <a:stretch/>
        </p:blipFill>
        <p:spPr bwMode="auto">
          <a:xfrm>
            <a:off x="5179753" y="4192523"/>
            <a:ext cx="1584379" cy="97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183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864AC-5049-3BB5-4EC9-FC62E80A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87BA5-3E19-47E8-E063-2A2122F97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257175"/>
            <a:ext cx="7260695" cy="6386513"/>
          </a:xfrm>
        </p:spPr>
        <p:txBody>
          <a:bodyPr anchor="t">
            <a:normAutofit/>
          </a:bodyPr>
          <a:lstStyle/>
          <a:p>
            <a:r>
              <a:rPr lang="en-US" sz="2400" dirty="0"/>
              <a:t>Form groups of 3</a:t>
            </a:r>
          </a:p>
          <a:p>
            <a:r>
              <a:rPr lang="en-US" sz="2400" dirty="0"/>
              <a:t>Introduce yourselves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(name, pronouns)</a:t>
            </a:r>
          </a:p>
          <a:p>
            <a:r>
              <a:rPr lang="en-US" sz="2400" dirty="0"/>
              <a:t>Share:</a:t>
            </a:r>
          </a:p>
          <a:p>
            <a:pPr lvl="1"/>
            <a:r>
              <a:rPr lang="en-US" sz="2400" dirty="0"/>
              <a:t>A highlight of your summer break</a:t>
            </a:r>
          </a:p>
          <a:p>
            <a:r>
              <a:rPr lang="en-US" sz="2400" dirty="0"/>
              <a:t>Find 1 thing that your entire group has in common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(favorite color? hometown? left-handed? Be creative!) </a:t>
            </a:r>
          </a:p>
          <a:p>
            <a:r>
              <a:rPr lang="en-US" sz="2400" dirty="0"/>
              <a:t>After about 5 minutes we will go around, introduce ourselves, and share what each group has in common</a:t>
            </a:r>
          </a:p>
        </p:txBody>
      </p:sp>
    </p:spTree>
    <p:extLst>
      <p:ext uri="{BB962C8B-B14F-4D97-AF65-F5344CB8AC3E}">
        <p14:creationId xmlns:p14="http://schemas.microsoft.com/office/powerpoint/2010/main" val="1490261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864AC-5049-3BB5-4EC9-FC62E80A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87BA5-3E19-47E8-E063-2A2122F97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568036"/>
            <a:ext cx="7260695" cy="6075652"/>
          </a:xfrm>
        </p:spPr>
        <p:txBody>
          <a:bodyPr anchor="t">
            <a:normAutofit/>
          </a:bodyPr>
          <a:lstStyle/>
          <a:p>
            <a:r>
              <a:rPr lang="en-US" sz="2400" dirty="0"/>
              <a:t>Form </a:t>
            </a:r>
            <a:r>
              <a:rPr lang="en-US" sz="2400" b="1" dirty="0">
                <a:highlight>
                  <a:srgbClr val="FFFF00"/>
                </a:highlight>
              </a:rPr>
              <a:t>new groups</a:t>
            </a:r>
            <a:r>
              <a:rPr lang="en-US" sz="2400" b="1" dirty="0"/>
              <a:t> </a:t>
            </a:r>
            <a:r>
              <a:rPr lang="en-US" sz="2400" dirty="0"/>
              <a:t>of 3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(move around!)</a:t>
            </a:r>
          </a:p>
          <a:p>
            <a:r>
              <a:rPr lang="en-US" sz="2400" dirty="0"/>
              <a:t>Introduce yourselves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(name, pronouns)</a:t>
            </a:r>
          </a:p>
          <a:p>
            <a:r>
              <a:rPr lang="en-US" sz="2400" dirty="0"/>
              <a:t>Share:</a:t>
            </a:r>
          </a:p>
          <a:p>
            <a:pPr lvl="1"/>
            <a:r>
              <a:rPr lang="en-US" sz="2400" dirty="0"/>
              <a:t>Would you rather live in an estate that can have anything you want but you can never leave OR live in a camper van and have to move every day?</a:t>
            </a:r>
          </a:p>
          <a:p>
            <a:r>
              <a:rPr lang="en-US" sz="2400" dirty="0"/>
              <a:t>After about 5 minutes we will go around, introduce ourselves, and share our would you rather answers</a:t>
            </a:r>
          </a:p>
        </p:txBody>
      </p:sp>
    </p:spTree>
    <p:extLst>
      <p:ext uri="{BB962C8B-B14F-4D97-AF65-F5344CB8AC3E}">
        <p14:creationId xmlns:p14="http://schemas.microsoft.com/office/powerpoint/2010/main" val="4160389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864AC-5049-3BB5-4EC9-FC62E80A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87BA5-3E19-47E8-E063-2A2122F97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762000"/>
            <a:ext cx="7260695" cy="5881688"/>
          </a:xfrm>
        </p:spPr>
        <p:txBody>
          <a:bodyPr anchor="t">
            <a:normAutofit/>
          </a:bodyPr>
          <a:lstStyle/>
          <a:p>
            <a:r>
              <a:rPr lang="en-US" sz="2400" dirty="0"/>
              <a:t>Form </a:t>
            </a:r>
            <a:r>
              <a:rPr lang="en-US" sz="2400" b="1" dirty="0">
                <a:highlight>
                  <a:srgbClr val="FFFF00"/>
                </a:highlight>
              </a:rPr>
              <a:t>new new groups</a:t>
            </a:r>
            <a:r>
              <a:rPr lang="en-US" sz="2400" b="1" dirty="0"/>
              <a:t> </a:t>
            </a:r>
            <a:r>
              <a:rPr lang="en-US" sz="2400" dirty="0"/>
              <a:t>of 3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(move around!)</a:t>
            </a:r>
          </a:p>
          <a:p>
            <a:r>
              <a:rPr lang="en-US" sz="2400" dirty="0"/>
              <a:t>Introduce yourselves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(name, pronouns)</a:t>
            </a:r>
          </a:p>
          <a:p>
            <a:r>
              <a:rPr lang="en-US" sz="2400" dirty="0"/>
              <a:t>Share:</a:t>
            </a:r>
          </a:p>
          <a:p>
            <a:pPr lvl="1"/>
            <a:r>
              <a:rPr lang="en-US" sz="2400" dirty="0"/>
              <a:t>Would you rather have the ability to teleport (only yourself, no items) OR have instant deliveries? </a:t>
            </a:r>
          </a:p>
          <a:p>
            <a:r>
              <a:rPr lang="en-US" sz="2400" dirty="0"/>
              <a:t>After about 5 minutes we will go around, introduce ourselves, and share our would you rather answers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92019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0817C-0056-440A-1378-776BDB251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D69E7-A635-B1A0-1899-EE3D46B10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Name tags!</a:t>
            </a:r>
          </a:p>
        </p:txBody>
      </p:sp>
    </p:spTree>
    <p:extLst>
      <p:ext uri="{BB962C8B-B14F-4D97-AF65-F5344CB8AC3E}">
        <p14:creationId xmlns:p14="http://schemas.microsoft.com/office/powerpoint/2010/main" val="811453595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308</TotalTime>
  <Words>1806</Words>
  <Application>Microsoft Macintosh PowerPoint</Application>
  <PresentationFormat>Widescreen</PresentationFormat>
  <Paragraphs>326</Paragraphs>
  <Slides>45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Corbel</vt:lpstr>
      <vt:lpstr>Courier New</vt:lpstr>
      <vt:lpstr>Merriweather Sans</vt:lpstr>
      <vt:lpstr>Wingdings 2</vt:lpstr>
      <vt:lpstr>Frame</vt:lpstr>
      <vt:lpstr>Communicating with Data – Welcome!</vt:lpstr>
      <vt:lpstr>Plan for Today</vt:lpstr>
      <vt:lpstr>Who Am I?</vt:lpstr>
      <vt:lpstr>Who Am I?</vt:lpstr>
      <vt:lpstr>Who Am I?</vt:lpstr>
      <vt:lpstr>Who Are You?</vt:lpstr>
      <vt:lpstr>Who Are You?</vt:lpstr>
      <vt:lpstr>Who Are You?</vt:lpstr>
      <vt:lpstr>PowerPoint Presentation</vt:lpstr>
      <vt:lpstr>About this course</vt:lpstr>
      <vt:lpstr>About this course</vt:lpstr>
      <vt:lpstr>About this course</vt:lpstr>
      <vt:lpstr>About this course</vt:lpstr>
      <vt:lpstr>What is visualization?</vt:lpstr>
      <vt:lpstr>What is visualization?</vt:lpstr>
      <vt:lpstr>Perhaps a more helpful question:</vt:lpstr>
      <vt:lpstr>Does it help you spot trends?</vt:lpstr>
      <vt:lpstr>Does it help you explore?</vt:lpstr>
      <vt:lpstr>Does it tell a story?</vt:lpstr>
      <vt:lpstr>Visualization (def.)</vt:lpstr>
      <vt:lpstr>Wait… what is “data”?</vt:lpstr>
      <vt:lpstr>Data: a definition</vt:lpstr>
      <vt:lpstr>Data: a definition</vt:lpstr>
      <vt:lpstr>PowerPoint Presentation</vt:lpstr>
      <vt:lpstr>One way to think about this:</vt:lpstr>
      <vt:lpstr>Another way to think about this</vt:lpstr>
      <vt:lpstr>Yet another way to think about this</vt:lpstr>
      <vt:lpstr>Data: a definition</vt:lpstr>
      <vt:lpstr>Basic data types</vt:lpstr>
      <vt:lpstr>Basic data types</vt:lpstr>
      <vt:lpstr>PowerPoint Presentation</vt:lpstr>
      <vt:lpstr>Converting between basic data types</vt:lpstr>
      <vt:lpstr>Basic operations</vt:lpstr>
      <vt:lpstr>Why is this important?</vt:lpstr>
      <vt:lpstr>Key question for this course</vt:lpstr>
      <vt:lpstr>Answer: it depends</vt:lpstr>
      <vt:lpstr>What we’ll cover in this class</vt:lpstr>
      <vt:lpstr>General information</vt:lpstr>
      <vt:lpstr>Structure of this course</vt:lpstr>
      <vt:lpstr>Preparing for labs</vt:lpstr>
      <vt:lpstr>Course project</vt:lpstr>
      <vt:lpstr>What you’ll get</vt:lpstr>
      <vt:lpstr>What I expect from you</vt:lpstr>
      <vt:lpstr>What you can expect from me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15</cp:revision>
  <dcterms:created xsi:type="dcterms:W3CDTF">2023-08-03T18:49:17Z</dcterms:created>
  <dcterms:modified xsi:type="dcterms:W3CDTF">2024-08-21T11:31:21Z</dcterms:modified>
</cp:coreProperties>
</file>